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864" r:id="rId1"/>
  </p:sldMasterIdLst>
  <p:notesMasterIdLst>
    <p:notesMasterId r:id="rId24"/>
  </p:notesMasterIdLst>
  <p:handoutMasterIdLst>
    <p:handoutMasterId r:id="rId25"/>
  </p:handoutMasterIdLst>
  <p:sldIdLst>
    <p:sldId id="256" r:id="rId2"/>
    <p:sldId id="274" r:id="rId3"/>
    <p:sldId id="276" r:id="rId4"/>
    <p:sldId id="282" r:id="rId5"/>
    <p:sldId id="281" r:id="rId6"/>
    <p:sldId id="279" r:id="rId7"/>
    <p:sldId id="278" r:id="rId8"/>
    <p:sldId id="284" r:id="rId9"/>
    <p:sldId id="277" r:id="rId10"/>
    <p:sldId id="285" r:id="rId11"/>
    <p:sldId id="286" r:id="rId12"/>
    <p:sldId id="288" r:id="rId13"/>
    <p:sldId id="289" r:id="rId14"/>
    <p:sldId id="290" r:id="rId15"/>
    <p:sldId id="287" r:id="rId16"/>
    <p:sldId id="292" r:id="rId17"/>
    <p:sldId id="294" r:id="rId18"/>
    <p:sldId id="295" r:id="rId19"/>
    <p:sldId id="296" r:id="rId20"/>
    <p:sldId id="261" r:id="rId21"/>
    <p:sldId id="297" r:id="rId22"/>
    <p:sldId id="273" r:id="rId23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75"/>
  </p:normalViewPr>
  <p:slideViewPr>
    <p:cSldViewPr snapToGrid="0" snapToObjects="1">
      <p:cViewPr varScale="1">
        <p:scale>
          <a:sx n="113" d="100"/>
          <a:sy n="113" d="100"/>
        </p:scale>
        <p:origin x="51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1" qsCatId="simple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Додержуватися правил зберігання продукту, зазначених на упаковці, вживати тільки свіжі продукти.</a:t>
          </a:r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Купувати влітку хліб тільки на один день, не зберігати його у спеку в поліетиленовому пакеті.</a:t>
          </a:r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Ретельно мити сирі продукти, овочі, фрукти</a:t>
          </a:r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/>
      <dgm:spPr/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2" qsCatId="simple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Мити руки перед їжею. </a:t>
          </a:r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 custT="1"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sz="1600" noProof="0" dirty="0"/>
            <a:t>Зберігати</a:t>
          </a:r>
          <a:r>
            <a:rPr lang="uk-UA" sz="1600" baseline="0" noProof="0" dirty="0"/>
            <a:t> окремо і різати на окремих </a:t>
          </a:r>
          <a:r>
            <a:rPr lang="uk-UA" sz="1800" baseline="0" noProof="0" dirty="0"/>
            <a:t>дощечках</a:t>
          </a:r>
          <a:r>
            <a:rPr lang="uk-UA" sz="1600" baseline="0" noProof="0" dirty="0"/>
            <a:t> продукти, що їдять сирими, і ті, що піддають тепловій обробці.</a:t>
          </a:r>
          <a:endParaRPr lang="uk-UA" sz="1600" noProof="0" dirty="0"/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 custT="1"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sz="1800" noProof="0" dirty="0"/>
            <a:t>Додержуватися правил обробки продуктів. </a:t>
          </a:r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/>
      <dgm:spPr/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3" qsCatId="simple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Кип</a:t>
          </a:r>
          <a:r>
            <a:rPr lang="en-US" noProof="0" dirty="0"/>
            <a:t>’</a:t>
          </a:r>
          <a:r>
            <a:rPr lang="ru-RU" noProof="0" dirty="0" err="1"/>
            <a:t>ятити</a:t>
          </a:r>
          <a:r>
            <a:rPr lang="ru-RU" noProof="0" dirty="0"/>
            <a:t> </a:t>
          </a:r>
          <a:r>
            <a:rPr lang="ru-RU" noProof="0" dirty="0" err="1"/>
            <a:t>сиру</a:t>
          </a:r>
          <a:r>
            <a:rPr lang="ru-RU" noProof="0" dirty="0"/>
            <a:t> воду, молоко.</a:t>
          </a:r>
          <a:r>
            <a:rPr lang="uk-UA" noProof="0" dirty="0"/>
            <a:t> </a:t>
          </a:r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ru-RU" noProof="0" dirty="0" err="1"/>
            <a:t>Збер</a:t>
          </a:r>
          <a:r>
            <a:rPr lang="uk-UA" noProof="0" dirty="0" err="1"/>
            <a:t>ігати</a:t>
          </a:r>
          <a:r>
            <a:rPr lang="uk-UA" noProof="0" dirty="0"/>
            <a:t> продукти і готові страви в закритому посуді, щоб убезпечити від комах.</a:t>
          </a:r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Зберігати в холодильнику готові страви, відкриті рибні консерви, молочні, рибні, м</a:t>
          </a:r>
          <a:r>
            <a:rPr lang="en-US" noProof="0" dirty="0"/>
            <a:t>’</a:t>
          </a:r>
          <a:r>
            <a:rPr lang="uk-UA" noProof="0" dirty="0"/>
            <a:t>ясні продукти. </a:t>
          </a:r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/>
      <dgm:spPr/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4" qsCatId="simple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 custT="1"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sz="1800" noProof="0" dirty="0"/>
            <a:t>Вони мають неприємний запах чи непривабливий вигляд.</a:t>
          </a:r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 custT="1"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sz="1800" noProof="0" dirty="0"/>
            <a:t>Упаковка </a:t>
          </a:r>
          <a:r>
            <a:rPr lang="uk-UA" sz="1800" noProof="0" dirty="0" err="1"/>
            <a:t>зім</a:t>
          </a:r>
          <a:r>
            <a:rPr lang="en-US" sz="1800" noProof="0" dirty="0"/>
            <a:t>’</a:t>
          </a:r>
          <a:r>
            <a:rPr lang="uk-UA" sz="1800" noProof="0" dirty="0" err="1"/>
            <a:t>ята</a:t>
          </a:r>
          <a:r>
            <a:rPr lang="uk-UA" sz="1800" noProof="0" dirty="0"/>
            <a:t> або пошкоджена.</a:t>
          </a:r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 custT="1"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sz="1800" noProof="0" dirty="0"/>
            <a:t>На упаковці не зазначено </a:t>
          </a:r>
          <a:r>
            <a:rPr lang="uk-UA" sz="1800" noProof="0" dirty="0" err="1"/>
            <a:t>обов</a:t>
          </a:r>
          <a:r>
            <a:rPr lang="en-US" sz="1800" noProof="0" dirty="0"/>
            <a:t>’</a:t>
          </a:r>
          <a:r>
            <a:rPr lang="uk-UA" sz="1800" noProof="0" dirty="0" err="1"/>
            <a:t>язкових</a:t>
          </a:r>
          <a:r>
            <a:rPr lang="uk-UA" sz="1800" noProof="0" dirty="0"/>
            <a:t> відомостей про склад продукту, термін його придатності і виробника.</a:t>
          </a:r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/>
      <dgm:spPr/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5" qsCatId="simple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Термін придатності продукту закінчився. </a:t>
          </a:r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Продукти запліснявілі чи підгнилі. </a:t>
          </a:r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Продукти термічно не </a:t>
          </a:r>
          <a:r>
            <a:rPr lang="uk-UA" noProof="0" dirty="0" err="1"/>
            <a:t>обороблені</a:t>
          </a:r>
          <a:r>
            <a:rPr lang="uk-UA" noProof="0" dirty="0"/>
            <a:t> (м</a:t>
          </a:r>
          <a:r>
            <a:rPr lang="en-US" noProof="0" dirty="0"/>
            <a:t>’</a:t>
          </a:r>
          <a:r>
            <a:rPr lang="uk-UA" noProof="0" dirty="0"/>
            <a:t>ясо, риба і </a:t>
          </a:r>
          <a:r>
            <a:rPr lang="uk-UA" noProof="0" dirty="0" err="1"/>
            <a:t>т.п</a:t>
          </a:r>
          <a:r>
            <a:rPr lang="uk-UA" noProof="0" dirty="0"/>
            <a:t>.) </a:t>
          </a:r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 custLinFactNeighborX="-2619" custLinFactNeighborY="-31028"/>
      <dgm:spPr/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 custLinFactNeighborY="4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6" qsCatId="simple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Збирати тільки їстівні гриби</a:t>
          </a:r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Не збирати старих, перезрілих, зів</a:t>
          </a:r>
          <a:r>
            <a:rPr lang="en-US" noProof="0" dirty="0"/>
            <a:t>’</a:t>
          </a:r>
          <a:r>
            <a:rPr lang="uk-UA" noProof="0" dirty="0" err="1"/>
            <a:t>ялих</a:t>
          </a:r>
          <a:r>
            <a:rPr lang="uk-UA" noProof="0" dirty="0"/>
            <a:t>, пошкоджених грибів</a:t>
          </a:r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Не збирати рослини і гриби в екологічно забруднених місцях</a:t>
          </a:r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/>
      <dgm:spPr/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7" qsCatId="simple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Не консервувати дикорослі гриби і герметичних банках, не солити різні види грибів в одній ємкості</a:t>
          </a:r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Не давати їсти гриби дітям до 12 років</a:t>
          </a:r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Негайно викликати </a:t>
          </a:r>
          <a:r>
            <a:rPr lang="en-US" noProof="0" dirty="0"/>
            <a:t>“</a:t>
          </a:r>
          <a:r>
            <a:rPr lang="uk-UA" noProof="0" dirty="0"/>
            <a:t>швидку медичну допомогу</a:t>
          </a:r>
          <a:r>
            <a:rPr lang="en-US" noProof="0" dirty="0"/>
            <a:t>”</a:t>
          </a:r>
          <a:r>
            <a:rPr lang="uk-UA" noProof="0" dirty="0"/>
            <a:t> в разі підозри на отруєння</a:t>
          </a:r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/>
      <dgm:spPr/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8" qsCatId="simple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Не куштувати сирих грибів, щоб визначити їхню якість і смак</a:t>
          </a:r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Не визначати народними методами отруйність грибів</a:t>
          </a:r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Не купувати невідомі дикорослі гриби, особливо на стихійних ринках</a:t>
          </a:r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/>
      <dgm:spPr/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3d2" qsCatId="3D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Причина харчових отруєнь – вживання зіпсованих чи інфікованих харчових продуктів та отруйних рослин і грибів.</a:t>
          </a:r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Щоб уникнути небезпеки, слід додержуватися профілактики харчових отруєнь. </a:t>
          </a:r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/>
            <a:t>Кожен має вміти надати </a:t>
          </a:r>
          <a:r>
            <a:rPr lang="uk-UA" noProof="0" dirty="0" err="1"/>
            <a:t>домедичну</a:t>
          </a:r>
          <a:r>
            <a:rPr lang="uk-UA" noProof="0" dirty="0"/>
            <a:t> допомогу постраждалому по приїзду лікаря. </a:t>
          </a:r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/>
      <dgm:spPr/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/>
          <a:stretch>
            <a:fillRect/>
          </a:stretch>
        </a:blipFill>
      </dgm:spPr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66FA6-753F-4634-847C-3776E08D4B7E}">
      <dsp:nvSpPr>
        <dsp:cNvPr id="0" name=""/>
        <dsp:cNvSpPr/>
      </dsp:nvSpPr>
      <dsp:spPr>
        <a:xfrm>
          <a:off x="0" y="494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B4F75B-F23E-458D-8503-2D17FB11A702}">
      <dsp:nvSpPr>
        <dsp:cNvPr id="0" name=""/>
        <dsp:cNvSpPr/>
      </dsp:nvSpPr>
      <dsp:spPr>
        <a:xfrm>
          <a:off x="350018" y="260838"/>
          <a:ext cx="636397" cy="63639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907AB-9FCD-4D59-B68F-4F73F035FE52}">
      <dsp:nvSpPr>
        <dsp:cNvPr id="0" name=""/>
        <dsp:cNvSpPr/>
      </dsp:nvSpPr>
      <dsp:spPr>
        <a:xfrm>
          <a:off x="1336435" y="494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7556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noProof="0" dirty="0"/>
            <a:t>Додержуватися правил зберігання продукту, зазначених на упаковці, вживати тільки свіжі продукти.</a:t>
          </a:r>
        </a:p>
      </dsp:txBody>
      <dsp:txXfrm>
        <a:off x="1336435" y="494"/>
        <a:ext cx="3963149" cy="1157086"/>
      </dsp:txXfrm>
    </dsp:sp>
    <dsp:sp modelId="{0F6BAAF8-CB60-4B3A-8B7F-F036077073E4}">
      <dsp:nvSpPr>
        <dsp:cNvPr id="0" name=""/>
        <dsp:cNvSpPr/>
      </dsp:nvSpPr>
      <dsp:spPr>
        <a:xfrm>
          <a:off x="0" y="1446852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-4990872"/>
            <a:satOff val="-7727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6F64E-08D3-4401-971A-A37980929B2F}">
      <dsp:nvSpPr>
        <dsp:cNvPr id="0" name=""/>
        <dsp:cNvSpPr/>
      </dsp:nvSpPr>
      <dsp:spPr>
        <a:xfrm>
          <a:off x="350018" y="1707197"/>
          <a:ext cx="636397" cy="636397"/>
        </a:xfrm>
        <a:prstGeom prst="rect">
          <a:avLst/>
        </a:prstGeom>
        <a:blipFill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3FAF41-DF03-485F-8F06-C142970A5497}">
      <dsp:nvSpPr>
        <dsp:cNvPr id="0" name=""/>
        <dsp:cNvSpPr/>
      </dsp:nvSpPr>
      <dsp:spPr>
        <a:xfrm>
          <a:off x="1336435" y="1446852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7556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noProof="0" dirty="0"/>
            <a:t>Купувати влітку хліб тільки на один день, не зберігати його у спеку в поліетиленовому пакеті.</a:t>
          </a:r>
        </a:p>
      </dsp:txBody>
      <dsp:txXfrm>
        <a:off x="1336435" y="1446852"/>
        <a:ext cx="3963149" cy="1157086"/>
      </dsp:txXfrm>
    </dsp:sp>
    <dsp:sp modelId="{AFB2F689-BE38-4D4D-BBC2-8CA8AEAAD3B8}">
      <dsp:nvSpPr>
        <dsp:cNvPr id="0" name=""/>
        <dsp:cNvSpPr/>
      </dsp:nvSpPr>
      <dsp:spPr>
        <a:xfrm>
          <a:off x="0" y="2893210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-9981745"/>
            <a:satOff val="-15454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C968D-54D8-4E5B-AA68-7BB356A0611B}">
      <dsp:nvSpPr>
        <dsp:cNvPr id="0" name=""/>
        <dsp:cNvSpPr/>
      </dsp:nvSpPr>
      <dsp:spPr>
        <a:xfrm>
          <a:off x="350018" y="3153555"/>
          <a:ext cx="636397" cy="63639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A3BD0-B804-40ED-B730-B739330E1722}">
      <dsp:nvSpPr>
        <dsp:cNvPr id="0" name=""/>
        <dsp:cNvSpPr/>
      </dsp:nvSpPr>
      <dsp:spPr>
        <a:xfrm>
          <a:off x="1336435" y="2893210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7556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noProof="0" dirty="0"/>
            <a:t>Ретельно мити сирі продукти, овочі, фрукти</a:t>
          </a:r>
        </a:p>
      </dsp:txBody>
      <dsp:txXfrm>
        <a:off x="1336435" y="2893210"/>
        <a:ext cx="3963149" cy="11570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66FA6-753F-4634-847C-3776E08D4B7E}">
      <dsp:nvSpPr>
        <dsp:cNvPr id="0" name=""/>
        <dsp:cNvSpPr/>
      </dsp:nvSpPr>
      <dsp:spPr>
        <a:xfrm>
          <a:off x="0" y="3676"/>
          <a:ext cx="5299585" cy="115915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B4F75B-F23E-458D-8503-2D17FB11A702}">
      <dsp:nvSpPr>
        <dsp:cNvPr id="0" name=""/>
        <dsp:cNvSpPr/>
      </dsp:nvSpPr>
      <dsp:spPr>
        <a:xfrm>
          <a:off x="350645" y="264486"/>
          <a:ext cx="638160" cy="63753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907AB-9FCD-4D59-B68F-4F73F035FE52}">
      <dsp:nvSpPr>
        <dsp:cNvPr id="0" name=""/>
        <dsp:cNvSpPr/>
      </dsp:nvSpPr>
      <dsp:spPr>
        <a:xfrm>
          <a:off x="1339451" y="3676"/>
          <a:ext cx="3907654" cy="1160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98" tIns="122798" rIns="122798" bIns="122798" numCol="1" spcCol="1270" rtlCol="0" anchor="ctr" anchorCtr="0">
          <a:noAutofit/>
        </a:bodyPr>
        <a:lstStyle/>
        <a:p>
          <a:pPr marL="0" lvl="0" indent="0" algn="l" defTabSz="11112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 noProof="0" dirty="0"/>
            <a:t>Мити руки перед їжею. </a:t>
          </a:r>
        </a:p>
      </dsp:txBody>
      <dsp:txXfrm>
        <a:off x="1339451" y="3676"/>
        <a:ext cx="3907654" cy="1160291"/>
      </dsp:txXfrm>
    </dsp:sp>
    <dsp:sp modelId="{0F6BAAF8-CB60-4B3A-8B7F-F036077073E4}">
      <dsp:nvSpPr>
        <dsp:cNvPr id="0" name=""/>
        <dsp:cNvSpPr/>
      </dsp:nvSpPr>
      <dsp:spPr>
        <a:xfrm>
          <a:off x="0" y="1445250"/>
          <a:ext cx="5299585" cy="1159158"/>
        </a:xfrm>
        <a:prstGeom prst="roundRect">
          <a:avLst>
            <a:gd name="adj" fmla="val 10000"/>
          </a:avLst>
        </a:prstGeom>
        <a:solidFill>
          <a:schemeClr val="accent5">
            <a:hueOff val="-4990872"/>
            <a:satOff val="-7727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6F64E-08D3-4401-971A-A37980929B2F}">
      <dsp:nvSpPr>
        <dsp:cNvPr id="0" name=""/>
        <dsp:cNvSpPr/>
      </dsp:nvSpPr>
      <dsp:spPr>
        <a:xfrm>
          <a:off x="350645" y="1706060"/>
          <a:ext cx="638160" cy="637537"/>
        </a:xfrm>
        <a:prstGeom prst="rect">
          <a:avLst/>
        </a:prstGeom>
        <a:blipFill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3FAF41-DF03-485F-8F06-C142970A5497}">
      <dsp:nvSpPr>
        <dsp:cNvPr id="0" name=""/>
        <dsp:cNvSpPr/>
      </dsp:nvSpPr>
      <dsp:spPr>
        <a:xfrm>
          <a:off x="1339451" y="1445250"/>
          <a:ext cx="3907654" cy="1160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98" tIns="122798" rIns="122798" bIns="122798" numCol="1" spcCol="1270" rtlCol="0" anchor="ctr" anchorCtr="0">
          <a:noAutofit/>
        </a:bodyPr>
        <a:lstStyle/>
        <a:p>
          <a:pPr marL="0" lvl="0" indent="0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noProof="0" dirty="0"/>
            <a:t>Зберігати</a:t>
          </a:r>
          <a:r>
            <a:rPr lang="uk-UA" sz="1600" kern="1200" baseline="0" noProof="0" dirty="0"/>
            <a:t> окремо і різати на окремих </a:t>
          </a:r>
          <a:r>
            <a:rPr lang="uk-UA" sz="1800" kern="1200" baseline="0" noProof="0" dirty="0"/>
            <a:t>дощечках</a:t>
          </a:r>
          <a:r>
            <a:rPr lang="uk-UA" sz="1600" kern="1200" baseline="0" noProof="0" dirty="0"/>
            <a:t> продукти, що їдять сирими, і ті, що піддають тепловій обробці.</a:t>
          </a:r>
          <a:endParaRPr lang="uk-UA" sz="1600" kern="1200" noProof="0" dirty="0"/>
        </a:p>
      </dsp:txBody>
      <dsp:txXfrm>
        <a:off x="1339451" y="1445250"/>
        <a:ext cx="3907654" cy="1160291"/>
      </dsp:txXfrm>
    </dsp:sp>
    <dsp:sp modelId="{AFB2F689-BE38-4D4D-BBC2-8CA8AEAAD3B8}">
      <dsp:nvSpPr>
        <dsp:cNvPr id="0" name=""/>
        <dsp:cNvSpPr/>
      </dsp:nvSpPr>
      <dsp:spPr>
        <a:xfrm>
          <a:off x="0" y="2886824"/>
          <a:ext cx="5299585" cy="1159158"/>
        </a:xfrm>
        <a:prstGeom prst="roundRect">
          <a:avLst>
            <a:gd name="adj" fmla="val 10000"/>
          </a:avLst>
        </a:prstGeom>
        <a:solidFill>
          <a:schemeClr val="accent5">
            <a:hueOff val="-9981745"/>
            <a:satOff val="-15454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C968D-54D8-4E5B-AA68-7BB356A0611B}">
      <dsp:nvSpPr>
        <dsp:cNvPr id="0" name=""/>
        <dsp:cNvSpPr/>
      </dsp:nvSpPr>
      <dsp:spPr>
        <a:xfrm>
          <a:off x="350645" y="3147635"/>
          <a:ext cx="638160" cy="63753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A3BD0-B804-40ED-B730-B739330E1722}">
      <dsp:nvSpPr>
        <dsp:cNvPr id="0" name=""/>
        <dsp:cNvSpPr/>
      </dsp:nvSpPr>
      <dsp:spPr>
        <a:xfrm>
          <a:off x="1339451" y="2886824"/>
          <a:ext cx="3907654" cy="1160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98" tIns="122798" rIns="122798" bIns="122798" numCol="1" spcCol="1270" rtlCol="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noProof="0" dirty="0"/>
            <a:t>Додержуватися правил обробки продуктів. </a:t>
          </a:r>
        </a:p>
      </dsp:txBody>
      <dsp:txXfrm>
        <a:off x="1339451" y="2886824"/>
        <a:ext cx="3907654" cy="11602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66FA6-753F-4634-847C-3776E08D4B7E}">
      <dsp:nvSpPr>
        <dsp:cNvPr id="0" name=""/>
        <dsp:cNvSpPr/>
      </dsp:nvSpPr>
      <dsp:spPr>
        <a:xfrm>
          <a:off x="0" y="494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B4F75B-F23E-458D-8503-2D17FB11A702}">
      <dsp:nvSpPr>
        <dsp:cNvPr id="0" name=""/>
        <dsp:cNvSpPr/>
      </dsp:nvSpPr>
      <dsp:spPr>
        <a:xfrm>
          <a:off x="350018" y="260838"/>
          <a:ext cx="636397" cy="63639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907AB-9FCD-4D59-B68F-4F73F035FE52}">
      <dsp:nvSpPr>
        <dsp:cNvPr id="0" name=""/>
        <dsp:cNvSpPr/>
      </dsp:nvSpPr>
      <dsp:spPr>
        <a:xfrm>
          <a:off x="1336435" y="494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noProof="0" dirty="0"/>
            <a:t>Кип</a:t>
          </a:r>
          <a:r>
            <a:rPr lang="en-US" sz="1800" kern="1200" noProof="0" dirty="0"/>
            <a:t>’</a:t>
          </a:r>
          <a:r>
            <a:rPr lang="ru-RU" sz="1800" kern="1200" noProof="0" dirty="0" err="1"/>
            <a:t>ятити</a:t>
          </a:r>
          <a:r>
            <a:rPr lang="ru-RU" sz="1800" kern="1200" noProof="0" dirty="0"/>
            <a:t> </a:t>
          </a:r>
          <a:r>
            <a:rPr lang="ru-RU" sz="1800" kern="1200" noProof="0" dirty="0" err="1"/>
            <a:t>сиру</a:t>
          </a:r>
          <a:r>
            <a:rPr lang="ru-RU" sz="1800" kern="1200" noProof="0" dirty="0"/>
            <a:t> воду, молоко.</a:t>
          </a:r>
          <a:r>
            <a:rPr lang="uk-UA" sz="1800" kern="1200" noProof="0" dirty="0"/>
            <a:t> </a:t>
          </a:r>
        </a:p>
      </dsp:txBody>
      <dsp:txXfrm>
        <a:off x="1336435" y="494"/>
        <a:ext cx="3963149" cy="1157086"/>
      </dsp:txXfrm>
    </dsp:sp>
    <dsp:sp modelId="{0F6BAAF8-CB60-4B3A-8B7F-F036077073E4}">
      <dsp:nvSpPr>
        <dsp:cNvPr id="0" name=""/>
        <dsp:cNvSpPr/>
      </dsp:nvSpPr>
      <dsp:spPr>
        <a:xfrm>
          <a:off x="0" y="1446852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-4990872"/>
            <a:satOff val="-7727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6F64E-08D3-4401-971A-A37980929B2F}">
      <dsp:nvSpPr>
        <dsp:cNvPr id="0" name=""/>
        <dsp:cNvSpPr/>
      </dsp:nvSpPr>
      <dsp:spPr>
        <a:xfrm>
          <a:off x="350018" y="1707197"/>
          <a:ext cx="636397" cy="636397"/>
        </a:xfrm>
        <a:prstGeom prst="rect">
          <a:avLst/>
        </a:prstGeom>
        <a:blipFill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3FAF41-DF03-485F-8F06-C142970A5497}">
      <dsp:nvSpPr>
        <dsp:cNvPr id="0" name=""/>
        <dsp:cNvSpPr/>
      </dsp:nvSpPr>
      <dsp:spPr>
        <a:xfrm>
          <a:off x="1336435" y="1446852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noProof="0" dirty="0" err="1"/>
            <a:t>Збер</a:t>
          </a:r>
          <a:r>
            <a:rPr lang="uk-UA" sz="1800" kern="1200" noProof="0" dirty="0" err="1"/>
            <a:t>ігати</a:t>
          </a:r>
          <a:r>
            <a:rPr lang="uk-UA" sz="1800" kern="1200" noProof="0" dirty="0"/>
            <a:t> продукти і готові страви в закритому посуді, щоб убезпечити від комах.</a:t>
          </a:r>
        </a:p>
      </dsp:txBody>
      <dsp:txXfrm>
        <a:off x="1336435" y="1446852"/>
        <a:ext cx="3963149" cy="1157086"/>
      </dsp:txXfrm>
    </dsp:sp>
    <dsp:sp modelId="{AFB2F689-BE38-4D4D-BBC2-8CA8AEAAD3B8}">
      <dsp:nvSpPr>
        <dsp:cNvPr id="0" name=""/>
        <dsp:cNvSpPr/>
      </dsp:nvSpPr>
      <dsp:spPr>
        <a:xfrm>
          <a:off x="0" y="2893210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-9981745"/>
            <a:satOff val="-15454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C968D-54D8-4E5B-AA68-7BB356A0611B}">
      <dsp:nvSpPr>
        <dsp:cNvPr id="0" name=""/>
        <dsp:cNvSpPr/>
      </dsp:nvSpPr>
      <dsp:spPr>
        <a:xfrm>
          <a:off x="350018" y="3153555"/>
          <a:ext cx="636397" cy="63639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A3BD0-B804-40ED-B730-B739330E1722}">
      <dsp:nvSpPr>
        <dsp:cNvPr id="0" name=""/>
        <dsp:cNvSpPr/>
      </dsp:nvSpPr>
      <dsp:spPr>
        <a:xfrm>
          <a:off x="1336435" y="2893210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noProof="0" dirty="0"/>
            <a:t>Зберігати в холодильнику готові страви, відкриті рибні консерви, молочні, рибні, м</a:t>
          </a:r>
          <a:r>
            <a:rPr lang="en-US" sz="1800" kern="1200" noProof="0" dirty="0"/>
            <a:t>’</a:t>
          </a:r>
          <a:r>
            <a:rPr lang="uk-UA" sz="1800" kern="1200" noProof="0" dirty="0"/>
            <a:t>ясні продукти. </a:t>
          </a:r>
        </a:p>
      </dsp:txBody>
      <dsp:txXfrm>
        <a:off x="1336435" y="2893210"/>
        <a:ext cx="3963149" cy="11570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66FA6-753F-4634-847C-3776E08D4B7E}">
      <dsp:nvSpPr>
        <dsp:cNvPr id="0" name=""/>
        <dsp:cNvSpPr/>
      </dsp:nvSpPr>
      <dsp:spPr>
        <a:xfrm>
          <a:off x="0" y="3953"/>
          <a:ext cx="5299585" cy="117259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B4F75B-F23E-458D-8503-2D17FB11A702}">
      <dsp:nvSpPr>
        <dsp:cNvPr id="0" name=""/>
        <dsp:cNvSpPr/>
      </dsp:nvSpPr>
      <dsp:spPr>
        <a:xfrm>
          <a:off x="354709" y="267787"/>
          <a:ext cx="645557" cy="644926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907AB-9FCD-4D59-B68F-4F73F035FE52}">
      <dsp:nvSpPr>
        <dsp:cNvPr id="0" name=""/>
        <dsp:cNvSpPr/>
      </dsp:nvSpPr>
      <dsp:spPr>
        <a:xfrm>
          <a:off x="1354976" y="3953"/>
          <a:ext cx="3836849" cy="1173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221" tIns="124221" rIns="124221" bIns="124221" numCol="1" spcCol="1270" rtlCol="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noProof="0" dirty="0"/>
            <a:t>Вони мають неприємний запах чи непривабливий вигляд.</a:t>
          </a:r>
        </a:p>
      </dsp:txBody>
      <dsp:txXfrm>
        <a:off x="1354976" y="3953"/>
        <a:ext cx="3836849" cy="1173740"/>
      </dsp:txXfrm>
    </dsp:sp>
    <dsp:sp modelId="{0F6BAAF8-CB60-4B3A-8B7F-F036077073E4}">
      <dsp:nvSpPr>
        <dsp:cNvPr id="0" name=""/>
        <dsp:cNvSpPr/>
      </dsp:nvSpPr>
      <dsp:spPr>
        <a:xfrm>
          <a:off x="0" y="1438525"/>
          <a:ext cx="5299585" cy="1172594"/>
        </a:xfrm>
        <a:prstGeom prst="roundRect">
          <a:avLst>
            <a:gd name="adj" fmla="val 10000"/>
          </a:avLst>
        </a:prstGeom>
        <a:solidFill>
          <a:schemeClr val="accent5">
            <a:hueOff val="-4990872"/>
            <a:satOff val="-7727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6F64E-08D3-4401-971A-A37980929B2F}">
      <dsp:nvSpPr>
        <dsp:cNvPr id="0" name=""/>
        <dsp:cNvSpPr/>
      </dsp:nvSpPr>
      <dsp:spPr>
        <a:xfrm>
          <a:off x="354709" y="1702359"/>
          <a:ext cx="645557" cy="644926"/>
        </a:xfrm>
        <a:prstGeom prst="rect">
          <a:avLst/>
        </a:prstGeom>
        <a:blipFill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3FAF41-DF03-485F-8F06-C142970A5497}">
      <dsp:nvSpPr>
        <dsp:cNvPr id="0" name=""/>
        <dsp:cNvSpPr/>
      </dsp:nvSpPr>
      <dsp:spPr>
        <a:xfrm>
          <a:off x="1354976" y="1438525"/>
          <a:ext cx="3836849" cy="1173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221" tIns="124221" rIns="124221" bIns="124221" numCol="1" spcCol="1270" rtlCol="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noProof="0" dirty="0"/>
            <a:t>Упаковка </a:t>
          </a:r>
          <a:r>
            <a:rPr lang="uk-UA" sz="1800" kern="1200" noProof="0" dirty="0" err="1"/>
            <a:t>зім</a:t>
          </a:r>
          <a:r>
            <a:rPr lang="en-US" sz="1800" kern="1200" noProof="0" dirty="0"/>
            <a:t>’</a:t>
          </a:r>
          <a:r>
            <a:rPr lang="uk-UA" sz="1800" kern="1200" noProof="0" dirty="0" err="1"/>
            <a:t>ята</a:t>
          </a:r>
          <a:r>
            <a:rPr lang="uk-UA" sz="1800" kern="1200" noProof="0" dirty="0"/>
            <a:t> або пошкоджена.</a:t>
          </a:r>
        </a:p>
      </dsp:txBody>
      <dsp:txXfrm>
        <a:off x="1354976" y="1438525"/>
        <a:ext cx="3836849" cy="1173740"/>
      </dsp:txXfrm>
    </dsp:sp>
    <dsp:sp modelId="{AFB2F689-BE38-4D4D-BBC2-8CA8AEAAD3B8}">
      <dsp:nvSpPr>
        <dsp:cNvPr id="0" name=""/>
        <dsp:cNvSpPr/>
      </dsp:nvSpPr>
      <dsp:spPr>
        <a:xfrm>
          <a:off x="0" y="2873097"/>
          <a:ext cx="5299585" cy="1172594"/>
        </a:xfrm>
        <a:prstGeom prst="roundRect">
          <a:avLst>
            <a:gd name="adj" fmla="val 10000"/>
          </a:avLst>
        </a:prstGeom>
        <a:solidFill>
          <a:schemeClr val="accent5">
            <a:hueOff val="-9981745"/>
            <a:satOff val="-15454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C968D-54D8-4E5B-AA68-7BB356A0611B}">
      <dsp:nvSpPr>
        <dsp:cNvPr id="0" name=""/>
        <dsp:cNvSpPr/>
      </dsp:nvSpPr>
      <dsp:spPr>
        <a:xfrm>
          <a:off x="355056" y="3136931"/>
          <a:ext cx="645557" cy="644926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A3BD0-B804-40ED-B730-B739330E1722}">
      <dsp:nvSpPr>
        <dsp:cNvPr id="0" name=""/>
        <dsp:cNvSpPr/>
      </dsp:nvSpPr>
      <dsp:spPr>
        <a:xfrm>
          <a:off x="1355670" y="2873097"/>
          <a:ext cx="3836849" cy="1173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221" tIns="124221" rIns="124221" bIns="124221" numCol="1" spcCol="1270" rtlCol="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noProof="0" dirty="0"/>
            <a:t>На упаковці не зазначено </a:t>
          </a:r>
          <a:r>
            <a:rPr lang="uk-UA" sz="1800" kern="1200" noProof="0" dirty="0" err="1"/>
            <a:t>обов</a:t>
          </a:r>
          <a:r>
            <a:rPr lang="en-US" sz="1800" kern="1200" noProof="0" dirty="0"/>
            <a:t>’</a:t>
          </a:r>
          <a:r>
            <a:rPr lang="uk-UA" sz="1800" kern="1200" noProof="0" dirty="0" err="1"/>
            <a:t>язкових</a:t>
          </a:r>
          <a:r>
            <a:rPr lang="uk-UA" sz="1800" kern="1200" noProof="0" dirty="0"/>
            <a:t> відомостей про склад продукту, термін його придатності і виробника.</a:t>
          </a:r>
        </a:p>
      </dsp:txBody>
      <dsp:txXfrm>
        <a:off x="1355670" y="2873097"/>
        <a:ext cx="3836849" cy="11737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66FA6-753F-4634-847C-3776E08D4B7E}">
      <dsp:nvSpPr>
        <dsp:cNvPr id="0" name=""/>
        <dsp:cNvSpPr/>
      </dsp:nvSpPr>
      <dsp:spPr>
        <a:xfrm>
          <a:off x="0" y="0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B4F75B-F23E-458D-8503-2D17FB11A702}">
      <dsp:nvSpPr>
        <dsp:cNvPr id="0" name=""/>
        <dsp:cNvSpPr/>
      </dsp:nvSpPr>
      <dsp:spPr>
        <a:xfrm>
          <a:off x="350018" y="260838"/>
          <a:ext cx="636397" cy="63639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907AB-9FCD-4D59-B68F-4F73F035FE52}">
      <dsp:nvSpPr>
        <dsp:cNvPr id="0" name=""/>
        <dsp:cNvSpPr/>
      </dsp:nvSpPr>
      <dsp:spPr>
        <a:xfrm>
          <a:off x="1336435" y="494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noProof="0" dirty="0"/>
            <a:t>Термін придатності продукту закінчився. </a:t>
          </a:r>
        </a:p>
      </dsp:txBody>
      <dsp:txXfrm>
        <a:off x="1336435" y="494"/>
        <a:ext cx="3963149" cy="1157086"/>
      </dsp:txXfrm>
    </dsp:sp>
    <dsp:sp modelId="{0F6BAAF8-CB60-4B3A-8B7F-F036077073E4}">
      <dsp:nvSpPr>
        <dsp:cNvPr id="0" name=""/>
        <dsp:cNvSpPr/>
      </dsp:nvSpPr>
      <dsp:spPr>
        <a:xfrm>
          <a:off x="0" y="1446852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-4990872"/>
            <a:satOff val="-7727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6F64E-08D3-4401-971A-A37980929B2F}">
      <dsp:nvSpPr>
        <dsp:cNvPr id="0" name=""/>
        <dsp:cNvSpPr/>
      </dsp:nvSpPr>
      <dsp:spPr>
        <a:xfrm>
          <a:off x="350018" y="1707197"/>
          <a:ext cx="636397" cy="636397"/>
        </a:xfrm>
        <a:prstGeom prst="rect">
          <a:avLst/>
        </a:prstGeom>
        <a:blipFill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3FAF41-DF03-485F-8F06-C142970A5497}">
      <dsp:nvSpPr>
        <dsp:cNvPr id="0" name=""/>
        <dsp:cNvSpPr/>
      </dsp:nvSpPr>
      <dsp:spPr>
        <a:xfrm>
          <a:off x="1336435" y="1446852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noProof="0" dirty="0"/>
            <a:t>Продукти запліснявілі чи підгнилі. </a:t>
          </a:r>
        </a:p>
      </dsp:txBody>
      <dsp:txXfrm>
        <a:off x="1336435" y="1446852"/>
        <a:ext cx="3963149" cy="1157086"/>
      </dsp:txXfrm>
    </dsp:sp>
    <dsp:sp modelId="{AFB2F689-BE38-4D4D-BBC2-8CA8AEAAD3B8}">
      <dsp:nvSpPr>
        <dsp:cNvPr id="0" name=""/>
        <dsp:cNvSpPr/>
      </dsp:nvSpPr>
      <dsp:spPr>
        <a:xfrm>
          <a:off x="0" y="2893705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-9981745"/>
            <a:satOff val="-15454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C968D-54D8-4E5B-AA68-7BB356A0611B}">
      <dsp:nvSpPr>
        <dsp:cNvPr id="0" name=""/>
        <dsp:cNvSpPr/>
      </dsp:nvSpPr>
      <dsp:spPr>
        <a:xfrm>
          <a:off x="350018" y="3153555"/>
          <a:ext cx="636397" cy="63639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A3BD0-B804-40ED-B730-B739330E1722}">
      <dsp:nvSpPr>
        <dsp:cNvPr id="0" name=""/>
        <dsp:cNvSpPr/>
      </dsp:nvSpPr>
      <dsp:spPr>
        <a:xfrm>
          <a:off x="1336435" y="2893210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noProof="0" dirty="0"/>
            <a:t>Продукти термічно не </a:t>
          </a:r>
          <a:r>
            <a:rPr lang="uk-UA" sz="2000" kern="1200" noProof="0" dirty="0" err="1"/>
            <a:t>обороблені</a:t>
          </a:r>
          <a:r>
            <a:rPr lang="uk-UA" sz="2000" kern="1200" noProof="0" dirty="0"/>
            <a:t> (м</a:t>
          </a:r>
          <a:r>
            <a:rPr lang="en-US" sz="2000" kern="1200" noProof="0" dirty="0"/>
            <a:t>’</a:t>
          </a:r>
          <a:r>
            <a:rPr lang="uk-UA" sz="2000" kern="1200" noProof="0" dirty="0"/>
            <a:t>ясо, риба і </a:t>
          </a:r>
          <a:r>
            <a:rPr lang="uk-UA" sz="2000" kern="1200" noProof="0" dirty="0" err="1"/>
            <a:t>т.п</a:t>
          </a:r>
          <a:r>
            <a:rPr lang="uk-UA" sz="2000" kern="1200" noProof="0" dirty="0"/>
            <a:t>.) </a:t>
          </a:r>
        </a:p>
      </dsp:txBody>
      <dsp:txXfrm>
        <a:off x="1336435" y="2893210"/>
        <a:ext cx="3963149" cy="11570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66FA6-753F-4634-847C-3776E08D4B7E}">
      <dsp:nvSpPr>
        <dsp:cNvPr id="0" name=""/>
        <dsp:cNvSpPr/>
      </dsp:nvSpPr>
      <dsp:spPr>
        <a:xfrm>
          <a:off x="0" y="494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B4F75B-F23E-458D-8503-2D17FB11A702}">
      <dsp:nvSpPr>
        <dsp:cNvPr id="0" name=""/>
        <dsp:cNvSpPr/>
      </dsp:nvSpPr>
      <dsp:spPr>
        <a:xfrm>
          <a:off x="350018" y="260838"/>
          <a:ext cx="636397" cy="63639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907AB-9FCD-4D59-B68F-4F73F035FE52}">
      <dsp:nvSpPr>
        <dsp:cNvPr id="0" name=""/>
        <dsp:cNvSpPr/>
      </dsp:nvSpPr>
      <dsp:spPr>
        <a:xfrm>
          <a:off x="1336435" y="494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noProof="0" dirty="0"/>
            <a:t>Збирати тільки їстівні гриби</a:t>
          </a:r>
        </a:p>
      </dsp:txBody>
      <dsp:txXfrm>
        <a:off x="1336435" y="494"/>
        <a:ext cx="3963149" cy="1157086"/>
      </dsp:txXfrm>
    </dsp:sp>
    <dsp:sp modelId="{0F6BAAF8-CB60-4B3A-8B7F-F036077073E4}">
      <dsp:nvSpPr>
        <dsp:cNvPr id="0" name=""/>
        <dsp:cNvSpPr/>
      </dsp:nvSpPr>
      <dsp:spPr>
        <a:xfrm>
          <a:off x="0" y="1446852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-4990872"/>
            <a:satOff val="-7727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6F64E-08D3-4401-971A-A37980929B2F}">
      <dsp:nvSpPr>
        <dsp:cNvPr id="0" name=""/>
        <dsp:cNvSpPr/>
      </dsp:nvSpPr>
      <dsp:spPr>
        <a:xfrm>
          <a:off x="350018" y="1707197"/>
          <a:ext cx="636397" cy="636397"/>
        </a:xfrm>
        <a:prstGeom prst="rect">
          <a:avLst/>
        </a:prstGeom>
        <a:blipFill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3FAF41-DF03-485F-8F06-C142970A5497}">
      <dsp:nvSpPr>
        <dsp:cNvPr id="0" name=""/>
        <dsp:cNvSpPr/>
      </dsp:nvSpPr>
      <dsp:spPr>
        <a:xfrm>
          <a:off x="1336435" y="1446852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noProof="0" dirty="0"/>
            <a:t>Не збирати старих, перезрілих, зів</a:t>
          </a:r>
          <a:r>
            <a:rPr lang="en-US" sz="2000" kern="1200" noProof="0" dirty="0"/>
            <a:t>’</a:t>
          </a:r>
          <a:r>
            <a:rPr lang="uk-UA" sz="2000" kern="1200" noProof="0" dirty="0" err="1"/>
            <a:t>ялих</a:t>
          </a:r>
          <a:r>
            <a:rPr lang="uk-UA" sz="2000" kern="1200" noProof="0" dirty="0"/>
            <a:t>, пошкоджених грибів</a:t>
          </a:r>
        </a:p>
      </dsp:txBody>
      <dsp:txXfrm>
        <a:off x="1336435" y="1446852"/>
        <a:ext cx="3963149" cy="1157086"/>
      </dsp:txXfrm>
    </dsp:sp>
    <dsp:sp modelId="{AFB2F689-BE38-4D4D-BBC2-8CA8AEAAD3B8}">
      <dsp:nvSpPr>
        <dsp:cNvPr id="0" name=""/>
        <dsp:cNvSpPr/>
      </dsp:nvSpPr>
      <dsp:spPr>
        <a:xfrm>
          <a:off x="0" y="2893210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-9981745"/>
            <a:satOff val="-15454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C968D-54D8-4E5B-AA68-7BB356A0611B}">
      <dsp:nvSpPr>
        <dsp:cNvPr id="0" name=""/>
        <dsp:cNvSpPr/>
      </dsp:nvSpPr>
      <dsp:spPr>
        <a:xfrm>
          <a:off x="350018" y="3153555"/>
          <a:ext cx="636397" cy="63639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A3BD0-B804-40ED-B730-B739330E1722}">
      <dsp:nvSpPr>
        <dsp:cNvPr id="0" name=""/>
        <dsp:cNvSpPr/>
      </dsp:nvSpPr>
      <dsp:spPr>
        <a:xfrm>
          <a:off x="1336435" y="2893210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noProof="0" dirty="0"/>
            <a:t>Не збирати рослини і гриби в екологічно забруднених місцях</a:t>
          </a:r>
        </a:p>
      </dsp:txBody>
      <dsp:txXfrm>
        <a:off x="1336435" y="2893210"/>
        <a:ext cx="3963149" cy="11570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66FA6-753F-4634-847C-3776E08D4B7E}">
      <dsp:nvSpPr>
        <dsp:cNvPr id="0" name=""/>
        <dsp:cNvSpPr/>
      </dsp:nvSpPr>
      <dsp:spPr>
        <a:xfrm>
          <a:off x="0" y="494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B4F75B-F23E-458D-8503-2D17FB11A702}">
      <dsp:nvSpPr>
        <dsp:cNvPr id="0" name=""/>
        <dsp:cNvSpPr/>
      </dsp:nvSpPr>
      <dsp:spPr>
        <a:xfrm>
          <a:off x="350018" y="260838"/>
          <a:ext cx="636397" cy="63639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907AB-9FCD-4D59-B68F-4F73F035FE52}">
      <dsp:nvSpPr>
        <dsp:cNvPr id="0" name=""/>
        <dsp:cNvSpPr/>
      </dsp:nvSpPr>
      <dsp:spPr>
        <a:xfrm>
          <a:off x="1336435" y="494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noProof="0" dirty="0"/>
            <a:t>Не консервувати дикорослі гриби і герметичних банках, не солити різні види грибів в одній ємкості</a:t>
          </a:r>
        </a:p>
      </dsp:txBody>
      <dsp:txXfrm>
        <a:off x="1336435" y="494"/>
        <a:ext cx="3963149" cy="1157086"/>
      </dsp:txXfrm>
    </dsp:sp>
    <dsp:sp modelId="{0F6BAAF8-CB60-4B3A-8B7F-F036077073E4}">
      <dsp:nvSpPr>
        <dsp:cNvPr id="0" name=""/>
        <dsp:cNvSpPr/>
      </dsp:nvSpPr>
      <dsp:spPr>
        <a:xfrm>
          <a:off x="0" y="1446852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-4990872"/>
            <a:satOff val="-7727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6F64E-08D3-4401-971A-A37980929B2F}">
      <dsp:nvSpPr>
        <dsp:cNvPr id="0" name=""/>
        <dsp:cNvSpPr/>
      </dsp:nvSpPr>
      <dsp:spPr>
        <a:xfrm>
          <a:off x="350018" y="1707197"/>
          <a:ext cx="636397" cy="636397"/>
        </a:xfrm>
        <a:prstGeom prst="rect">
          <a:avLst/>
        </a:prstGeom>
        <a:blipFill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3FAF41-DF03-485F-8F06-C142970A5497}">
      <dsp:nvSpPr>
        <dsp:cNvPr id="0" name=""/>
        <dsp:cNvSpPr/>
      </dsp:nvSpPr>
      <dsp:spPr>
        <a:xfrm>
          <a:off x="1336435" y="1446852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noProof="0" dirty="0"/>
            <a:t>Не давати їсти гриби дітям до 12 років</a:t>
          </a:r>
        </a:p>
      </dsp:txBody>
      <dsp:txXfrm>
        <a:off x="1336435" y="1446852"/>
        <a:ext cx="3963149" cy="1157086"/>
      </dsp:txXfrm>
    </dsp:sp>
    <dsp:sp modelId="{AFB2F689-BE38-4D4D-BBC2-8CA8AEAAD3B8}">
      <dsp:nvSpPr>
        <dsp:cNvPr id="0" name=""/>
        <dsp:cNvSpPr/>
      </dsp:nvSpPr>
      <dsp:spPr>
        <a:xfrm>
          <a:off x="0" y="2893210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-9981745"/>
            <a:satOff val="-15454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C968D-54D8-4E5B-AA68-7BB356A0611B}">
      <dsp:nvSpPr>
        <dsp:cNvPr id="0" name=""/>
        <dsp:cNvSpPr/>
      </dsp:nvSpPr>
      <dsp:spPr>
        <a:xfrm>
          <a:off x="350018" y="3153555"/>
          <a:ext cx="636397" cy="63639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A3BD0-B804-40ED-B730-B739330E1722}">
      <dsp:nvSpPr>
        <dsp:cNvPr id="0" name=""/>
        <dsp:cNvSpPr/>
      </dsp:nvSpPr>
      <dsp:spPr>
        <a:xfrm>
          <a:off x="1336435" y="2893210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noProof="0" dirty="0"/>
            <a:t>Негайно викликати </a:t>
          </a:r>
          <a:r>
            <a:rPr lang="en-US" sz="1800" kern="1200" noProof="0" dirty="0"/>
            <a:t>“</a:t>
          </a:r>
          <a:r>
            <a:rPr lang="uk-UA" sz="1800" kern="1200" noProof="0" dirty="0"/>
            <a:t>швидку медичну допомогу</a:t>
          </a:r>
          <a:r>
            <a:rPr lang="en-US" sz="1800" kern="1200" noProof="0" dirty="0"/>
            <a:t>”</a:t>
          </a:r>
          <a:r>
            <a:rPr lang="uk-UA" sz="1800" kern="1200" noProof="0" dirty="0"/>
            <a:t> в разі підозри на отруєння</a:t>
          </a:r>
        </a:p>
      </dsp:txBody>
      <dsp:txXfrm>
        <a:off x="1336435" y="2893210"/>
        <a:ext cx="3963149" cy="115708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66FA6-753F-4634-847C-3776E08D4B7E}">
      <dsp:nvSpPr>
        <dsp:cNvPr id="0" name=""/>
        <dsp:cNvSpPr/>
      </dsp:nvSpPr>
      <dsp:spPr>
        <a:xfrm>
          <a:off x="0" y="494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B4F75B-F23E-458D-8503-2D17FB11A702}">
      <dsp:nvSpPr>
        <dsp:cNvPr id="0" name=""/>
        <dsp:cNvSpPr/>
      </dsp:nvSpPr>
      <dsp:spPr>
        <a:xfrm>
          <a:off x="350018" y="260838"/>
          <a:ext cx="636397" cy="63639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907AB-9FCD-4D59-B68F-4F73F035FE52}">
      <dsp:nvSpPr>
        <dsp:cNvPr id="0" name=""/>
        <dsp:cNvSpPr/>
      </dsp:nvSpPr>
      <dsp:spPr>
        <a:xfrm>
          <a:off x="1336435" y="494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noProof="0" dirty="0"/>
            <a:t>Не куштувати сирих грибів, щоб визначити їхню якість і смак</a:t>
          </a:r>
        </a:p>
      </dsp:txBody>
      <dsp:txXfrm>
        <a:off x="1336435" y="494"/>
        <a:ext cx="3963149" cy="1157086"/>
      </dsp:txXfrm>
    </dsp:sp>
    <dsp:sp modelId="{0F6BAAF8-CB60-4B3A-8B7F-F036077073E4}">
      <dsp:nvSpPr>
        <dsp:cNvPr id="0" name=""/>
        <dsp:cNvSpPr/>
      </dsp:nvSpPr>
      <dsp:spPr>
        <a:xfrm>
          <a:off x="0" y="1446852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-4990872"/>
            <a:satOff val="-7727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6F64E-08D3-4401-971A-A37980929B2F}">
      <dsp:nvSpPr>
        <dsp:cNvPr id="0" name=""/>
        <dsp:cNvSpPr/>
      </dsp:nvSpPr>
      <dsp:spPr>
        <a:xfrm>
          <a:off x="350018" y="1707197"/>
          <a:ext cx="636397" cy="636397"/>
        </a:xfrm>
        <a:prstGeom prst="rect">
          <a:avLst/>
        </a:prstGeom>
        <a:blipFill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3FAF41-DF03-485F-8F06-C142970A5497}">
      <dsp:nvSpPr>
        <dsp:cNvPr id="0" name=""/>
        <dsp:cNvSpPr/>
      </dsp:nvSpPr>
      <dsp:spPr>
        <a:xfrm>
          <a:off x="1336435" y="1446852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noProof="0" dirty="0"/>
            <a:t>Не визначати народними методами отруйність грибів</a:t>
          </a:r>
        </a:p>
      </dsp:txBody>
      <dsp:txXfrm>
        <a:off x="1336435" y="1446852"/>
        <a:ext cx="3963149" cy="1157086"/>
      </dsp:txXfrm>
    </dsp:sp>
    <dsp:sp modelId="{AFB2F689-BE38-4D4D-BBC2-8CA8AEAAD3B8}">
      <dsp:nvSpPr>
        <dsp:cNvPr id="0" name=""/>
        <dsp:cNvSpPr/>
      </dsp:nvSpPr>
      <dsp:spPr>
        <a:xfrm>
          <a:off x="0" y="2893210"/>
          <a:ext cx="5299585" cy="1157086"/>
        </a:xfrm>
        <a:prstGeom prst="roundRect">
          <a:avLst>
            <a:gd name="adj" fmla="val 10000"/>
          </a:avLst>
        </a:prstGeom>
        <a:solidFill>
          <a:schemeClr val="accent5">
            <a:hueOff val="-9981745"/>
            <a:satOff val="-15454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C968D-54D8-4E5B-AA68-7BB356A0611B}">
      <dsp:nvSpPr>
        <dsp:cNvPr id="0" name=""/>
        <dsp:cNvSpPr/>
      </dsp:nvSpPr>
      <dsp:spPr>
        <a:xfrm>
          <a:off x="350018" y="3153555"/>
          <a:ext cx="636397" cy="63639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A3BD0-B804-40ED-B730-B739330E1722}">
      <dsp:nvSpPr>
        <dsp:cNvPr id="0" name=""/>
        <dsp:cNvSpPr/>
      </dsp:nvSpPr>
      <dsp:spPr>
        <a:xfrm>
          <a:off x="1336435" y="2893210"/>
          <a:ext cx="3963149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noProof="0" dirty="0"/>
            <a:t>Не купувати невідомі дикорослі гриби, особливо на стихійних ринках</a:t>
          </a:r>
        </a:p>
      </dsp:txBody>
      <dsp:txXfrm>
        <a:off x="1336435" y="2893210"/>
        <a:ext cx="3963149" cy="115708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66FA6-753F-4634-847C-3776E08D4B7E}">
      <dsp:nvSpPr>
        <dsp:cNvPr id="0" name=""/>
        <dsp:cNvSpPr/>
      </dsp:nvSpPr>
      <dsp:spPr>
        <a:xfrm>
          <a:off x="0" y="494"/>
          <a:ext cx="8428383" cy="11570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5"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5B4F75B-F23E-458D-8503-2D17FB11A702}">
      <dsp:nvSpPr>
        <dsp:cNvPr id="0" name=""/>
        <dsp:cNvSpPr/>
      </dsp:nvSpPr>
      <dsp:spPr>
        <a:xfrm>
          <a:off x="350018" y="260838"/>
          <a:ext cx="636397" cy="636397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3907AB-9FCD-4D59-B68F-4F73F035FE52}">
      <dsp:nvSpPr>
        <dsp:cNvPr id="0" name=""/>
        <dsp:cNvSpPr/>
      </dsp:nvSpPr>
      <dsp:spPr>
        <a:xfrm>
          <a:off x="1336435" y="494"/>
          <a:ext cx="7091947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noProof="0" dirty="0"/>
            <a:t>Причина харчових отруєнь – вживання зіпсованих чи інфікованих харчових продуктів та отруйних рослин і грибів.</a:t>
          </a:r>
        </a:p>
      </dsp:txBody>
      <dsp:txXfrm>
        <a:off x="1336435" y="494"/>
        <a:ext cx="7091947" cy="1157086"/>
      </dsp:txXfrm>
    </dsp:sp>
    <dsp:sp modelId="{0F6BAAF8-CB60-4B3A-8B7F-F036077073E4}">
      <dsp:nvSpPr>
        <dsp:cNvPr id="0" name=""/>
        <dsp:cNvSpPr/>
      </dsp:nvSpPr>
      <dsp:spPr>
        <a:xfrm>
          <a:off x="0" y="1446852"/>
          <a:ext cx="8428383" cy="11570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5">
                <a:hueOff val="-4990872"/>
                <a:satOff val="-7727"/>
                <a:lumOff val="0"/>
                <a:alphaOff val="0"/>
                <a:shade val="36000"/>
                <a:satMod val="120000"/>
              </a:schemeClr>
              <a:schemeClr val="accent5">
                <a:hueOff val="-4990872"/>
                <a:satOff val="-7727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BF46F64E-08D3-4401-971A-A37980929B2F}">
      <dsp:nvSpPr>
        <dsp:cNvPr id="0" name=""/>
        <dsp:cNvSpPr/>
      </dsp:nvSpPr>
      <dsp:spPr>
        <a:xfrm>
          <a:off x="350018" y="1707197"/>
          <a:ext cx="636397" cy="636397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3FAF41-DF03-485F-8F06-C142970A5497}">
      <dsp:nvSpPr>
        <dsp:cNvPr id="0" name=""/>
        <dsp:cNvSpPr/>
      </dsp:nvSpPr>
      <dsp:spPr>
        <a:xfrm>
          <a:off x="1336435" y="1446852"/>
          <a:ext cx="7091947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noProof="0" dirty="0"/>
            <a:t>Щоб уникнути небезпеки, слід додержуватися профілактики харчових отруєнь. </a:t>
          </a:r>
        </a:p>
      </dsp:txBody>
      <dsp:txXfrm>
        <a:off x="1336435" y="1446852"/>
        <a:ext cx="7091947" cy="1157086"/>
      </dsp:txXfrm>
    </dsp:sp>
    <dsp:sp modelId="{AFB2F689-BE38-4D4D-BBC2-8CA8AEAAD3B8}">
      <dsp:nvSpPr>
        <dsp:cNvPr id="0" name=""/>
        <dsp:cNvSpPr/>
      </dsp:nvSpPr>
      <dsp:spPr>
        <a:xfrm>
          <a:off x="0" y="2893210"/>
          <a:ext cx="8428383" cy="11570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5">
                <a:hueOff val="-9981745"/>
                <a:satOff val="-15454"/>
                <a:lumOff val="0"/>
                <a:alphaOff val="0"/>
                <a:shade val="36000"/>
                <a:satMod val="120000"/>
              </a:schemeClr>
              <a:schemeClr val="accent5">
                <a:hueOff val="-9981745"/>
                <a:satOff val="-15454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7FC968D-54D8-4E5B-AA68-7BB356A0611B}">
      <dsp:nvSpPr>
        <dsp:cNvPr id="0" name=""/>
        <dsp:cNvSpPr/>
      </dsp:nvSpPr>
      <dsp:spPr>
        <a:xfrm>
          <a:off x="350018" y="3153555"/>
          <a:ext cx="636397" cy="636397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softEdge rad="12700"/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BA3BD0-B804-40ED-B730-B739330E1722}">
      <dsp:nvSpPr>
        <dsp:cNvPr id="0" name=""/>
        <dsp:cNvSpPr/>
      </dsp:nvSpPr>
      <dsp:spPr>
        <a:xfrm>
          <a:off x="1336435" y="2893210"/>
          <a:ext cx="7091947" cy="1157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458" tIns="122458" rIns="122458" bIns="122458" numCol="1" spcCol="1270" rtlCol="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noProof="0" dirty="0"/>
            <a:t>Кожен має вміти надати </a:t>
          </a:r>
          <a:r>
            <a:rPr lang="uk-UA" sz="2000" kern="1200" noProof="0" dirty="0" err="1"/>
            <a:t>домедичну</a:t>
          </a:r>
          <a:r>
            <a:rPr lang="uk-UA" sz="2000" kern="1200" noProof="0" dirty="0"/>
            <a:t> допомогу постраждалому по приїзду лікаря. </a:t>
          </a:r>
        </a:p>
      </dsp:txBody>
      <dsp:txXfrm>
        <a:off x="1336435" y="2893210"/>
        <a:ext cx="7091947" cy="11570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8E3C88D-B63D-4BA6-B87B-FC73420205C5}" type="datetime1">
              <a:rPr lang="uk-UA"/>
              <a:pPr>
                <a:defRPr/>
              </a:pPr>
              <a:t>13.12.2024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A031326-FC6F-4B01-AC1C-EA2BD3ACD3C4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AD3DEF2-C8BC-48A8-8E0F-66AE0579B0D2}" type="datetime1">
              <a:rPr lang="uk-UA"/>
              <a:pPr>
                <a:defRPr/>
              </a:pPr>
              <a:t>13.12.2024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noProof="0" dirty="0"/>
              <a:t>Зразок тексту</a:t>
            </a:r>
          </a:p>
          <a:p>
            <a:pPr lvl="1"/>
            <a:r>
              <a:rPr lang="uk-UA" noProof="0" dirty="0"/>
              <a:t>Другий рівень</a:t>
            </a:r>
          </a:p>
          <a:p>
            <a:pPr lvl="2"/>
            <a:r>
              <a:rPr lang="uk-UA" noProof="0" dirty="0"/>
              <a:t>Третій рівень</a:t>
            </a:r>
          </a:p>
          <a:p>
            <a:pPr lvl="3"/>
            <a:r>
              <a:rPr lang="uk-UA" noProof="0" dirty="0"/>
              <a:t>Четвертий рівень</a:t>
            </a:r>
          </a:p>
          <a:p>
            <a:pPr lvl="4"/>
            <a:r>
              <a:rPr lang="uk-UA" noProof="0" dirty="0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3AE7453-1461-40CE-9913-819BB756CF9B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/>
          </a:p>
        </p:txBody>
      </p:sp>
      <p:sp>
        <p:nvSpPr>
          <p:cNvPr id="16387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BB8288-A17B-4CFF-8A4D-05A83BB20FE5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/>
          </a:p>
        </p:txBody>
      </p:sp>
      <p:sp>
        <p:nvSpPr>
          <p:cNvPr id="25603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11CA57-98BB-47A0-8FA5-2E52323FB869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/>
          </a:p>
        </p:txBody>
      </p:sp>
      <p:sp>
        <p:nvSpPr>
          <p:cNvPr id="27651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FD1BCDC-3EC0-4B3D-9CAC-4BBDFF81EF33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/>
          </a:p>
        </p:txBody>
      </p:sp>
      <p:sp>
        <p:nvSpPr>
          <p:cNvPr id="29699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4A8CD5-7B42-40A5-B953-C0855CEFA730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/>
          </a:p>
        </p:txBody>
      </p:sp>
      <p:sp>
        <p:nvSpPr>
          <p:cNvPr id="34819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74AF36-7BDB-4F2E-A516-EA727F306B55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/>
          </a:p>
        </p:txBody>
      </p:sp>
      <p:sp>
        <p:nvSpPr>
          <p:cNvPr id="36867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53C66C-83E7-4949-9EA1-5CBC7D62937B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/>
          </a:p>
        </p:txBody>
      </p:sp>
      <p:sp>
        <p:nvSpPr>
          <p:cNvPr id="41987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81685A-BF95-4CC3-942D-09120DA052CA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/>
          </a:p>
        </p:txBody>
      </p:sp>
      <p:sp>
        <p:nvSpPr>
          <p:cNvPr id="44035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E671C7-FF36-4E54-8D2D-4BBB061E9995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/>
          </a:p>
        </p:txBody>
      </p:sp>
      <p:sp>
        <p:nvSpPr>
          <p:cNvPr id="46083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AD91A54-3E81-412F-AF95-CD63C2003E4D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9648825" y="4068763"/>
            <a:ext cx="1081088" cy="1081087"/>
            <a:chOff x="9685338" y="4460675"/>
            <a:chExt cx="1080904" cy="1080902"/>
          </a:xfrm>
        </p:grpSpPr>
        <p:sp>
          <p:nvSpPr>
            <p:cNvPr id="8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1"/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4CBA0-EAA3-4FAC-8FE5-3BF7AF6CB6D9}" type="datetime1">
              <a:rPr lang="uk-UA"/>
              <a:pPr>
                <a:defRPr/>
              </a:pPr>
              <a:t>13.12.2024</a:t>
            </a:fld>
            <a:endParaRPr lang="uk-UA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3263" y="4289425"/>
            <a:ext cx="1193800" cy="639763"/>
          </a:xfrm>
        </p:spPr>
        <p:txBody>
          <a:bodyPr/>
          <a:lstStyle>
            <a:lvl1pPr>
              <a:defRPr sz="2800" b="1" smtClean="0"/>
            </a:lvl1pPr>
          </a:lstStyle>
          <a:p>
            <a:pPr>
              <a:defRPr/>
            </a:pPr>
            <a:fld id="{B01D41C0-DC6D-4233-B967-8A5773AE1D33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5B515-4549-4E8D-8D2C-13E80403CEA5}" type="datetime1">
              <a:rPr lang="uk-UA"/>
              <a:pPr>
                <a:defRPr/>
              </a:pPr>
              <a:t>13.12.2024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DE6B4-0F77-4B48-9F68-41F9BFE9A578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D33EA-2B0A-41D1-A65C-9B7BC461CC79}" type="datetime1">
              <a:rPr lang="uk-UA"/>
              <a:pPr>
                <a:defRPr/>
              </a:pPr>
              <a:t>13.12.2024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2A88B-173D-4C74-9AFD-63B8589B3157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2B414-1FF0-4782-A58B-B925BDEA1515}" type="datetime1">
              <a:rPr lang="uk-UA"/>
              <a:pPr>
                <a:defRPr/>
              </a:pPr>
              <a:t>13.12.2024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6D136-576D-407D-AF6E-C15BE8AAE9B6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896938" y="2325688"/>
            <a:ext cx="1081087" cy="1081087"/>
            <a:chOff x="9685338" y="4460675"/>
            <a:chExt cx="1080904" cy="1080902"/>
          </a:xfrm>
        </p:grpSpPr>
        <p:sp>
          <p:nvSpPr>
            <p:cNvPr id="6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/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138" y="6272213"/>
            <a:ext cx="26447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0DE796-9B38-4262-B0A7-08F5B65C26BF}" type="datetime1">
              <a:rPr lang="uk-UA"/>
              <a:pPr>
                <a:defRPr/>
              </a:pPr>
              <a:t>13.12.2024</a:t>
            </a:fld>
            <a:endParaRPr lang="uk-UA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813" y="6272213"/>
            <a:ext cx="63277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2963" y="2506663"/>
            <a:ext cx="1189037" cy="719137"/>
          </a:xfrm>
        </p:spPr>
        <p:txBody>
          <a:bodyPr/>
          <a:lstStyle>
            <a:lvl1pPr>
              <a:defRPr sz="2800" smtClean="0"/>
            </a:lvl1pPr>
          </a:lstStyle>
          <a:p>
            <a:pPr>
              <a:defRPr/>
            </a:pPr>
            <a:fld id="{A443FFFB-CEE4-46F5-979E-A6DC09F7ED7C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D6F7B-CE87-4642-8D09-60734767F814}" type="datetime1">
              <a:rPr lang="uk-UA"/>
              <a:pPr>
                <a:defRPr/>
              </a:pPr>
              <a:t>13.12.2024</a:t>
            </a:fld>
            <a:endParaRPr lang="uk-U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7E7B0-A140-4BEE-ADFE-62E6FCF9D3C7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DC18D-6D5C-4A71-901E-1E9F83BFC063}" type="datetime1">
              <a:rPr lang="uk-UA"/>
              <a:pPr>
                <a:defRPr/>
              </a:pPr>
              <a:t>13.12.2024</a:t>
            </a:fld>
            <a:endParaRPr lang="uk-UA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F9C7C-BFCC-451E-80A5-5DF3DB828C28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87C4A-4A4F-47C8-91A4-2A4F8505713E}" type="datetime1">
              <a:rPr lang="uk-UA"/>
              <a:pPr>
                <a:defRPr/>
              </a:pPr>
              <a:t>13.12.2024</a:t>
            </a:fld>
            <a:endParaRPr lang="uk-UA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C732D-8438-467B-A38A-9064B8D2AAE2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67B9E-A389-418F-9F4A-7B554AB1E249}" type="datetime1">
              <a:rPr lang="uk-UA"/>
              <a:pPr>
                <a:defRPr/>
              </a:pPr>
              <a:t>13.12.2024</a:t>
            </a:fld>
            <a:endParaRPr lang="uk-UA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736D3-E0F2-4F9C-8DF8-EA3B21646B65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11401425" y="6229350"/>
            <a:ext cx="457200" cy="457200"/>
            <a:chOff x="11361456" y="6195813"/>
            <a:chExt cx="548640" cy="548640"/>
          </a:xfrm>
        </p:grpSpPr>
        <p:sp>
          <p:nvSpPr>
            <p:cNvPr id="7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0"/>
            <p:cNvSpPr>
              <a:spLocks noChangeArrowheads="1"/>
            </p:cNvSpPr>
            <p:nvPr/>
          </p:nvSpPr>
          <p:spPr bwMode="auto"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73079-129D-422C-8344-E0C989A338DD}" type="datetime1">
              <a:rPr lang="uk-UA"/>
              <a:pPr>
                <a:defRPr/>
              </a:pPr>
              <a:t>13.12.2024</a:t>
            </a:fld>
            <a:endParaRPr lang="uk-UA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8CD06-CE70-4AE0-B4B7-79E1847FAB08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7"/>
          <p:cNvGrpSpPr>
            <a:grpSpLocks noChangeAspect="1"/>
          </p:cNvGrpSpPr>
          <p:nvPr/>
        </p:nvGrpSpPr>
        <p:grpSpPr bwMode="auto">
          <a:xfrm>
            <a:off x="11401425" y="6229350"/>
            <a:ext cx="457200" cy="457200"/>
            <a:chOff x="11361456" y="6195813"/>
            <a:chExt cx="548640" cy="548640"/>
          </a:xfrm>
        </p:grpSpPr>
        <p:sp>
          <p:nvSpPr>
            <p:cNvPr id="7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9"/>
            <p:cNvSpPr>
              <a:spLocks noChangeArrowheads="1"/>
            </p:cNvSpPr>
            <p:nvPr/>
          </p:nvSpPr>
          <p:spPr bwMode="auto"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uk-UA" noProof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E8372-59A4-4489-B371-538FE3B8C9F1}" type="datetime1">
              <a:rPr lang="uk-UA"/>
              <a:pPr>
                <a:defRPr/>
              </a:pPr>
              <a:t>13.12.2024</a:t>
            </a:fld>
            <a:endParaRPr lang="uk-UA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E386E-7FEF-4FE1-B120-4C4F44DAC1CE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975" y="484188"/>
            <a:ext cx="10058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2120900"/>
            <a:ext cx="10058400" cy="405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88" y="6272213"/>
            <a:ext cx="3273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AECA488-9BB3-4CFC-9C47-5470327742D8}" type="datetime1">
              <a:rPr lang="uk-UA"/>
              <a:pPr>
                <a:defRPr/>
              </a:pPr>
              <a:t>13.12.2024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7438" y="6272213"/>
            <a:ext cx="6327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grpSp>
        <p:nvGrpSpPr>
          <p:cNvPr id="1030" name="Group 6"/>
          <p:cNvGrpSpPr>
            <a:grpSpLocks noChangeAspect="1"/>
          </p:cNvGrpSpPr>
          <p:nvPr/>
        </p:nvGrpSpPr>
        <p:grpSpPr bwMode="auto">
          <a:xfrm>
            <a:off x="11401425" y="6229350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/>
            <p:cNvSpPr>
              <a:spLocks noChangeArrowheads="1"/>
            </p:cNvSpPr>
            <p:nvPr/>
          </p:nvSpPr>
          <p:spPr bwMode="auto"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0938" y="6272213"/>
            <a:ext cx="639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53C31A-12D0-4293-AFC9-4C5B59E8B0E0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5" r:id="rId2"/>
    <p:sldLayoutId id="2147483877" r:id="rId3"/>
    <p:sldLayoutId id="2147483874" r:id="rId4"/>
    <p:sldLayoutId id="2147483873" r:id="rId5"/>
    <p:sldLayoutId id="2147483872" r:id="rId6"/>
    <p:sldLayoutId id="2147483871" r:id="rId7"/>
    <p:sldLayoutId id="2147483878" r:id="rId8"/>
    <p:sldLayoutId id="2147483879" r:id="rId9"/>
    <p:sldLayoutId id="2147483870" r:id="rId10"/>
    <p:sldLayoutId id="2147483869" r:id="rId1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800" b="1" kern="1200">
          <a:blipFill>
            <a:blip r:embed="rId14"/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Georgia" pitchFamily="18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Georgia" pitchFamily="18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Georgia" pitchFamily="18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Georgia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Georgia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Georgia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Georgia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Georgia" pitchFamily="18" charset="0"/>
        </a:defRPr>
      </a:lvl9pPr>
    </p:titleStyle>
    <p:bodyStyle>
      <a:lvl1pPr marL="182563" indent="-182563" algn="l" rtl="0" fontAlgn="base">
        <a:lnSpc>
          <a:spcPct val="90000"/>
        </a:lnSpc>
        <a:spcBef>
          <a:spcPts val="1200"/>
        </a:spcBef>
        <a:spcAft>
          <a:spcPct val="0"/>
        </a:spcAft>
        <a:buClr>
          <a:srgbClr val="558BB8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fontAlgn="base">
        <a:lnSpc>
          <a:spcPct val="90000"/>
        </a:lnSpc>
        <a:spcBef>
          <a:spcPts val="400"/>
        </a:spcBef>
        <a:spcAft>
          <a:spcPts val="200"/>
        </a:spcAft>
        <a:buClr>
          <a:srgbClr val="558BB8"/>
        </a:buClr>
        <a:buSzPct val="85000"/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fontAlgn="base">
        <a:lnSpc>
          <a:spcPct val="90000"/>
        </a:lnSpc>
        <a:spcBef>
          <a:spcPts val="400"/>
        </a:spcBef>
        <a:spcAft>
          <a:spcPts val="200"/>
        </a:spcAft>
        <a:buClr>
          <a:srgbClr val="558BB8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lnSpc>
          <a:spcPct val="90000"/>
        </a:lnSpc>
        <a:spcBef>
          <a:spcPts val="400"/>
        </a:spcBef>
        <a:spcAft>
          <a:spcPts val="200"/>
        </a:spcAft>
        <a:buClr>
          <a:srgbClr val="558BB8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lnSpc>
          <a:spcPct val="90000"/>
        </a:lnSpc>
        <a:spcBef>
          <a:spcPts val="400"/>
        </a:spcBef>
        <a:spcAft>
          <a:spcPts val="200"/>
        </a:spcAft>
        <a:buClr>
          <a:srgbClr val="558BB8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33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6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10" Type="http://schemas.openxmlformats.org/officeDocument/2006/relationships/image" Target="../media/image38.jpeg"/><Relationship Id="rId4" Type="http://schemas.openxmlformats.org/officeDocument/2006/relationships/diagramData" Target="../diagrams/data6.xml"/><Relationship Id="rId9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image" Target="../media/image39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Relationship Id="rId1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45.jpe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Зображення 12" descr="Авокадо і перець на дошці для різання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Заголовок 2"/>
          <p:cNvSpPr>
            <a:spLocks noGrp="1"/>
          </p:cNvSpPr>
          <p:nvPr>
            <p:ph type="ctrTitle"/>
          </p:nvPr>
        </p:nvSpPr>
        <p:spPr bwMode="auto">
          <a:xfrm>
            <a:off x="1588" y="6173788"/>
            <a:ext cx="3417887" cy="68421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1600">
                <a:solidFill>
                  <a:schemeClr val="bg1"/>
                </a:solidFill>
              </a:rPr>
              <a:t>Дар</a:t>
            </a:r>
            <a:r>
              <a:rPr lang="en-US" sz="1600">
                <a:solidFill>
                  <a:schemeClr val="bg1"/>
                </a:solidFill>
              </a:rPr>
              <a:t>’</a:t>
            </a:r>
            <a:r>
              <a:rPr lang="ru-RU" sz="1600">
                <a:solidFill>
                  <a:schemeClr val="bg1"/>
                </a:solidFill>
              </a:rPr>
              <a:t>я Микола</a:t>
            </a:r>
            <a:r>
              <a:rPr lang="uk-UA" sz="1600">
                <a:solidFill>
                  <a:schemeClr val="bg1"/>
                </a:solidFill>
              </a:rPr>
              <a:t>ївна</a:t>
            </a:r>
          </a:p>
        </p:txBody>
      </p:sp>
      <p:sp>
        <p:nvSpPr>
          <p:cNvPr id="15363" name="Підзаголовок 7"/>
          <p:cNvSpPr>
            <a:spLocks noGrp="1"/>
          </p:cNvSpPr>
          <p:nvPr>
            <p:ph type="subTitle" idx="1"/>
          </p:nvPr>
        </p:nvSpPr>
        <p:spPr>
          <a:xfrm>
            <a:off x="1588" y="990600"/>
            <a:ext cx="7891462" cy="3840163"/>
          </a:xfrm>
        </p:spPr>
        <p:txBody>
          <a:bodyPr/>
          <a:lstStyle/>
          <a:p>
            <a:pPr algn="ctr"/>
            <a:r>
              <a:rPr lang="uk-UA" sz="2400">
                <a:solidFill>
                  <a:schemeClr val="bg1"/>
                </a:solidFill>
                <a:latin typeface="Book Antiqua" pitchFamily="18" charset="0"/>
              </a:rPr>
              <a:t>Симптоми харчового отруєння. </a:t>
            </a:r>
            <a:endParaRPr lang="en-US" sz="2400">
              <a:solidFill>
                <a:schemeClr val="bg1"/>
              </a:solidFill>
              <a:latin typeface="Book Antiqua" pitchFamily="18" charset="0"/>
            </a:endParaRPr>
          </a:p>
          <a:p>
            <a:pPr algn="ctr"/>
            <a:r>
              <a:rPr lang="uk-UA" sz="2400">
                <a:solidFill>
                  <a:schemeClr val="bg1"/>
                </a:solidFill>
                <a:latin typeface="Book Antiqua" pitchFamily="18" charset="0"/>
              </a:rPr>
              <a:t>Отруйні рослини і гриби. </a:t>
            </a:r>
            <a:endParaRPr lang="en-US" sz="2400">
              <a:solidFill>
                <a:schemeClr val="bg1"/>
              </a:solidFill>
              <a:latin typeface="Book Antiqua" pitchFamily="18" charset="0"/>
            </a:endParaRPr>
          </a:p>
          <a:p>
            <a:pPr algn="ctr"/>
            <a:r>
              <a:rPr lang="uk-UA" sz="2400">
                <a:solidFill>
                  <a:schemeClr val="bg1"/>
                </a:solidFill>
                <a:latin typeface="Book Antiqua" pitchFamily="18" charset="0"/>
              </a:rPr>
              <a:t>Профілактика харчових отруєнь. </a:t>
            </a:r>
            <a:endParaRPr lang="en-US" sz="2400">
              <a:solidFill>
                <a:schemeClr val="bg1"/>
              </a:solidFill>
              <a:latin typeface="Book Antiqua" pitchFamily="18" charset="0"/>
            </a:endParaRPr>
          </a:p>
          <a:p>
            <a:pPr algn="ctr"/>
            <a:r>
              <a:rPr lang="uk-UA" sz="2400">
                <a:solidFill>
                  <a:schemeClr val="bg1"/>
                </a:solidFill>
                <a:latin typeface="Book Antiqua" pitchFamily="18" charset="0"/>
              </a:rPr>
              <a:t>Перша допомога при харчових отруєннях та кишкових інфекціях.</a:t>
            </a:r>
            <a:endParaRPr lang="uk-UA">
              <a:solidFill>
                <a:srgbClr val="FFFFFF"/>
              </a:solidFill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" name="Місце для вмісту 2" descr="Піктограма рисунка SmartArt"/>
          <p:cNvGraphicFramePr>
            <a:graphicFrameLocks noGrp="1" noChangeAspect="1"/>
          </p:cNvGraphicFramePr>
          <p:nvPr>
            <p:ph idx="1"/>
          </p:nvPr>
        </p:nvGraphicFramePr>
        <p:xfrm>
          <a:off x="6400799" y="2121408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6626" name="Picture 2" descr="МИТТЯ РУК: ЯК ПРАВИЛЬНО? ЧОМУ ТАК ВАЖЛИВО? - Стаття на сайті Френдлік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6261100" cy="310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4" descr="Краща подруга ножа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99213" y="0"/>
            <a:ext cx="5792787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10" descr="Стейки з мангалиці, безлімітна подача та тортури: ТОП львівських закладів,  де готують м'ясо - То є Львів.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07988" y="3201988"/>
            <a:ext cx="5565775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" name="Місце для вмісту 2" descr="Піктограма рисунка SmartArt"/>
          <p:cNvGraphicFramePr>
            <a:graphicFrameLocks noGrp="1" noChangeAspect="1"/>
          </p:cNvGraphicFramePr>
          <p:nvPr>
            <p:ph idx="1"/>
          </p:nvPr>
        </p:nvGraphicFramePr>
        <p:xfrm>
          <a:off x="6659216" y="2807208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8674" name="Picture 6" descr="Названі правила зберігання продуктів в холодильнику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-88900"/>
            <a:ext cx="6396038" cy="42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4" descr="Как выбрать хороший холодильник для дома? – Samsung Newsroom Россия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35838" y="84138"/>
            <a:ext cx="3946525" cy="264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8" descr="Як правильно зберігати продукти в ресторані?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03300" y="4246563"/>
            <a:ext cx="4641850" cy="261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13" y="503119"/>
            <a:ext cx="12192000" cy="10062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dirty="0"/>
              <a:t>Не можна вживати продукти, якщо: </a:t>
            </a:r>
          </a:p>
        </p:txBody>
      </p:sp>
      <p:graphicFrame>
        <p:nvGraphicFramePr>
          <p:cNvPr id="4" name="Місце для вмісту 2" descr="Піктограма рисунка SmartArt"/>
          <p:cNvGraphicFramePr>
            <a:graphicFrameLocks noChangeAspect="1"/>
          </p:cNvGraphicFramePr>
          <p:nvPr/>
        </p:nvGraphicFramePr>
        <p:xfrm>
          <a:off x="431714" y="2046030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Місце для вмісту 2" descr="Піктограма рисунка SmartArt"/>
          <p:cNvGraphicFramePr>
            <a:graphicFrameLocks noChangeAspect="1"/>
          </p:cNvGraphicFramePr>
          <p:nvPr/>
        </p:nvGraphicFramePr>
        <p:xfrm>
          <a:off x="6331583" y="2046030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27432"/>
            <a:ext cx="10058400" cy="65836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3200" dirty="0"/>
              <a:t>Отруйні рослини і гриби.</a:t>
            </a:r>
          </a:p>
        </p:txBody>
      </p:sp>
      <p:pic>
        <p:nvPicPr>
          <p:cNvPr id="31746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7775" y="685800"/>
            <a:ext cx="9880600" cy="616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4875" y="42863"/>
            <a:ext cx="10763250" cy="669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Зображення 13" descr="гриби"/>
          <p:cNvPicPr>
            <a:picLocks noChangeAspect="1"/>
          </p:cNvPicPr>
          <p:nvPr/>
        </p:nvPicPr>
        <p:blipFill>
          <a:blip r:embed="rId3"/>
          <a:srcRect r="-2"/>
          <a:stretch>
            <a:fillRect/>
          </a:stretch>
        </p:blipFill>
        <p:spPr bwMode="auto">
          <a:xfrm>
            <a:off x="2930525" y="-3175"/>
            <a:ext cx="2995613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000" dirty="0"/>
              <a:t>Як убезпечитися від отруєння грибами</a:t>
            </a:r>
          </a:p>
        </p:txBody>
      </p:sp>
      <p:graphicFrame>
        <p:nvGraphicFramePr>
          <p:cNvPr id="76" name="Місце для вмісту 2" descr="Піктограма рисунка SmartArt"/>
          <p:cNvGraphicFramePr>
            <a:graphicFrameLocks noGrp="1" noChangeAspect="1"/>
          </p:cNvGraphicFramePr>
          <p:nvPr>
            <p:ph idx="1"/>
          </p:nvPr>
        </p:nvGraphicFramePr>
        <p:xfrm>
          <a:off x="6400799" y="2121408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3796" name="Picture 4" descr="Отруєння грибами: 10 фактів, які важливо знати львів'янам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6425" y="3465513"/>
            <a:ext cx="495935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10" descr="А може гриби з радіацією? - «Волинь» — незалежна громадсько–політична газета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3400" y="-3175"/>
            <a:ext cx="2219325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" name="Місце для вмісту 2" descr="Піктограма рисунка SmartArt"/>
          <p:cNvGraphicFramePr>
            <a:graphicFrameLocks noGrp="1" noChangeAspect="1"/>
          </p:cNvGraphicFramePr>
          <p:nvPr>
            <p:ph idx="1"/>
          </p:nvPr>
        </p:nvGraphicFramePr>
        <p:xfrm>
          <a:off x="6291469" y="2634143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Місце для вмісту 2" descr="Піктограма рисунка SmartArt"/>
          <p:cNvGraphicFramePr>
            <a:graphicFrameLocks noChangeAspect="1"/>
          </p:cNvGraphicFramePr>
          <p:nvPr/>
        </p:nvGraphicFramePr>
        <p:xfrm>
          <a:off x="380999" y="149087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35843" name="Picture 4" descr="Хто уміє гриби збирати, любить їх і їсти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354888" y="149225"/>
            <a:ext cx="3605212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6" descr="Новини / До уваги запоріжців: як викликати швидку поки тимчасово не працює  короткий номер «103»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192213" y="4308475"/>
            <a:ext cx="39370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15800" cy="160934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dirty="0"/>
              <a:t>Симптоми харчового отруєння</a:t>
            </a:r>
          </a:p>
        </p:txBody>
      </p:sp>
      <p:pic>
        <p:nvPicPr>
          <p:cNvPr id="37890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0988" y="1774825"/>
            <a:ext cx="6010275" cy="433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57900" y="1316038"/>
            <a:ext cx="5448300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6725"/>
            <a:ext cx="12114213" cy="601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88" y="715963"/>
            <a:ext cx="12152312" cy="517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0539" y="-27034"/>
            <a:ext cx="22860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Мета:</a:t>
            </a:r>
            <a:endParaRPr lang="uk-UA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9148" y="1438391"/>
            <a:ext cx="11925300" cy="1609344"/>
          </a:xfrm>
          <a:prstGeom prst="rect">
            <a:avLst/>
          </a:prstGeom>
        </p:spPr>
        <p:txBody>
          <a:bodyPr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uk-UA" sz="4600" dirty="0">
                <a:latin typeface="Book Antiqua" panose="02040602050305030304" pitchFamily="18" charset="0"/>
              </a:rPr>
              <a:t>сис</a:t>
            </a:r>
            <a:r>
              <a:rPr lang="uk-UA" sz="4600" i="1" dirty="0">
                <a:latin typeface="Book Antiqua" panose="02040602050305030304" pitchFamily="18" charset="0"/>
              </a:rPr>
              <a:t>тематизувати знання про вибір харчових продуктів, виявити рівень знань та вмінь щодо симптомів харчового отруєння, впізнавання отруйних рослин та грибів.</a:t>
            </a:r>
            <a:endParaRPr lang="uk-UA" sz="4600" dirty="0">
              <a:latin typeface="Book Antiqua" panose="02040602050305030304" pitchFamily="18" charset="0"/>
            </a:endParaRPr>
          </a:p>
          <a:p>
            <a:pPr marL="685800" indent="-6858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000" dirty="0">
              <a:latin typeface="Bahnschrift SemiBold Condensed" panose="020B0502040204020203" pitchFamily="34" charset="0"/>
            </a:endParaRPr>
          </a:p>
          <a:p>
            <a:pPr marL="685800" indent="-6858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uk-UA" sz="2000" dirty="0">
              <a:latin typeface="Bahnschrift SemiBold Condensed" panose="020B0502040204020203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806687" y="2811183"/>
            <a:ext cx="10058400" cy="160934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4800" b="1" dirty="0" err="1"/>
              <a:t>Завдання</a:t>
            </a:r>
            <a:r>
              <a:rPr lang="ru-RU" sz="4800" b="1" dirty="0"/>
              <a:t>:</a:t>
            </a:r>
            <a:endParaRPr lang="uk-UA" sz="48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3896138"/>
            <a:ext cx="12192000" cy="2435087"/>
          </a:xfrm>
          <a:prstGeom prst="rect">
            <a:avLst/>
          </a:prstGeom>
        </p:spPr>
        <p:txBody>
          <a:bodyPr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uk-UA" b="1" i="1" dirty="0">
                <a:latin typeface="Book Antiqua" panose="02040602050305030304" pitchFamily="18" charset="0"/>
              </a:rPr>
              <a:t>називати </a:t>
            </a:r>
            <a:r>
              <a:rPr lang="uk-UA" dirty="0">
                <a:latin typeface="Book Antiqua" panose="02040602050305030304" pitchFamily="18" charset="0"/>
              </a:rPr>
              <a:t> причини харчових отруєнь;</a:t>
            </a:r>
          </a:p>
          <a:p>
            <a:pPr algn="ctr" fontAlgn="auto">
              <a:spcAft>
                <a:spcPts val="0"/>
              </a:spcAft>
              <a:defRPr/>
            </a:pPr>
            <a:endParaRPr lang="uk-UA" dirty="0">
              <a:latin typeface="Book Antiqua" panose="02040602050305030304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uk-UA" b="1" i="1" dirty="0">
                <a:latin typeface="Book Antiqua" panose="02040602050305030304" pitchFamily="18" charset="0"/>
              </a:rPr>
              <a:t>наводити приклади </a:t>
            </a:r>
            <a:r>
              <a:rPr lang="uk-UA" dirty="0">
                <a:latin typeface="Book Antiqua" panose="02040602050305030304" pitchFamily="18" charset="0"/>
              </a:rPr>
              <a:t>отруйних рослин і грибів; </a:t>
            </a:r>
          </a:p>
          <a:p>
            <a:pPr algn="ctr" fontAlgn="auto">
              <a:spcAft>
                <a:spcPts val="0"/>
              </a:spcAft>
              <a:defRPr/>
            </a:pPr>
            <a:endParaRPr lang="uk-UA" dirty="0">
              <a:latin typeface="Book Antiqua" panose="02040602050305030304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uk-UA" b="1" i="1" dirty="0">
                <a:latin typeface="Book Antiqua" panose="02040602050305030304" pitchFamily="18" charset="0"/>
              </a:rPr>
              <a:t>розпізнавати</a:t>
            </a:r>
            <a:r>
              <a:rPr lang="uk-UA" dirty="0">
                <a:latin typeface="Book Antiqua" panose="02040602050305030304" pitchFamily="18" charset="0"/>
              </a:rPr>
              <a:t> симптоми харчового отруєння;</a:t>
            </a:r>
          </a:p>
          <a:p>
            <a:pPr algn="ctr" fontAlgn="auto">
              <a:spcAft>
                <a:spcPts val="0"/>
              </a:spcAft>
              <a:defRPr/>
            </a:pPr>
            <a:endParaRPr lang="uk-UA" dirty="0">
              <a:latin typeface="Book Antiqua" panose="02040602050305030304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b="1" i="1" dirty="0" err="1">
                <a:latin typeface="Book Antiqua" panose="02040602050305030304" pitchFamily="18" charset="0"/>
              </a:rPr>
              <a:t>дотримуватись</a:t>
            </a:r>
            <a:r>
              <a:rPr lang="ru-RU" b="1" i="1" dirty="0">
                <a:latin typeface="Book Antiqua" panose="02040602050305030304" pitchFamily="18" charset="0"/>
              </a:rPr>
              <a:t> правил </a:t>
            </a:r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dirty="0" err="1">
                <a:latin typeface="Book Antiqua" panose="02040602050305030304" pitchFamily="18" charset="0"/>
              </a:rPr>
              <a:t>обробки</a:t>
            </a:r>
            <a:r>
              <a:rPr lang="ru-RU" dirty="0">
                <a:latin typeface="Book Antiqua" panose="02040602050305030304" pitchFamily="18" charset="0"/>
              </a:rPr>
              <a:t> і </a:t>
            </a:r>
            <a:r>
              <a:rPr lang="ru-RU" dirty="0" err="1">
                <a:latin typeface="Book Antiqua" panose="02040602050305030304" pitchFamily="18" charset="0"/>
              </a:rPr>
              <a:t>зберігання</a:t>
            </a:r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dirty="0" err="1">
                <a:latin typeface="Book Antiqua" panose="02040602050305030304" pitchFamily="18" charset="0"/>
              </a:rPr>
              <a:t>харчових</a:t>
            </a:r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dirty="0" err="1">
                <a:latin typeface="Book Antiqua" panose="02040602050305030304" pitchFamily="18" charset="0"/>
              </a:rPr>
              <a:t>продуктів</a:t>
            </a:r>
            <a:r>
              <a:rPr lang="ru-RU" dirty="0">
                <a:latin typeface="Book Antiqua" panose="02040602050305030304" pitchFamily="18" charset="0"/>
              </a:rPr>
              <a:t>.</a:t>
            </a:r>
          </a:p>
          <a:p>
            <a:pPr algn="ctr" fontAlgn="auto">
              <a:spcAft>
                <a:spcPts val="0"/>
              </a:spcAft>
              <a:defRPr/>
            </a:pPr>
            <a:endParaRPr lang="ru-RU" dirty="0">
              <a:latin typeface="Book Antiqua" panose="02040602050305030304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b="1" dirty="0" err="1">
                <a:latin typeface="Book Antiqua" panose="02040602050305030304" pitchFamily="18" charset="0"/>
              </a:rPr>
              <a:t>Вміти</a:t>
            </a:r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dirty="0" err="1">
                <a:latin typeface="Book Antiqua" panose="02040602050305030304" pitchFamily="18" charset="0"/>
              </a:rPr>
              <a:t>надавати</a:t>
            </a:r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dirty="0" err="1">
                <a:latin typeface="Book Antiqua" panose="02040602050305030304" pitchFamily="18" charset="0"/>
              </a:rPr>
              <a:t>домедичну</a:t>
            </a:r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dirty="0" err="1">
                <a:latin typeface="Book Antiqua" panose="02040602050305030304" pitchFamily="18" charset="0"/>
              </a:rPr>
              <a:t>допомогу</a:t>
            </a:r>
            <a:r>
              <a:rPr lang="ru-RU" dirty="0">
                <a:latin typeface="Book Antiqua" panose="02040602050305030304" pitchFamily="18" charset="0"/>
              </a:rPr>
              <a:t> у </a:t>
            </a:r>
            <a:r>
              <a:rPr lang="ru-RU" dirty="0" err="1">
                <a:latin typeface="Book Antiqua" panose="02040602050305030304" pitchFamily="18" charset="0"/>
              </a:rPr>
              <a:t>разі</a:t>
            </a:r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dirty="0" err="1">
                <a:latin typeface="Book Antiqua" panose="02040602050305030304" pitchFamily="18" charset="0"/>
              </a:rPr>
              <a:t>харчових</a:t>
            </a:r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dirty="0" err="1">
                <a:latin typeface="Book Antiqua" panose="02040602050305030304" pitchFamily="18" charset="0"/>
              </a:rPr>
              <a:t>отруєнь</a:t>
            </a:r>
            <a:r>
              <a:rPr lang="ru-RU" dirty="0">
                <a:latin typeface="Book Antiqua" panose="02040602050305030304" pitchFamily="18" charset="0"/>
              </a:rPr>
              <a:t> та </a:t>
            </a:r>
            <a:r>
              <a:rPr lang="ru-RU" dirty="0" err="1">
                <a:latin typeface="Book Antiqua" panose="02040602050305030304" pitchFamily="18" charset="0"/>
              </a:rPr>
              <a:t>кишкових</a:t>
            </a:r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dirty="0" err="1">
                <a:latin typeface="Book Antiqua" panose="02040602050305030304" pitchFamily="18" charset="0"/>
              </a:rPr>
              <a:t>інфекцій</a:t>
            </a:r>
            <a:r>
              <a:rPr lang="ru-RU" dirty="0">
                <a:latin typeface="Book Antiqua" panose="02040602050305030304" pitchFamily="18" charset="0"/>
              </a:rPr>
              <a:t>.</a:t>
            </a:r>
            <a:endParaRPr lang="uk-UA"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Зображення 8" descr="Салат-латук"/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-25908" y="1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dirty="0"/>
              <a:t>Висновок:</a:t>
            </a:r>
          </a:p>
        </p:txBody>
      </p:sp>
      <p:graphicFrame>
        <p:nvGraphicFramePr>
          <p:cNvPr id="13" name="Місце для вмісту 2" descr="Піктограма рисунка SmartArt"/>
          <p:cNvGraphicFramePr>
            <a:graphicFrameLocks noGrp="1" noChangeAspect="1"/>
          </p:cNvGraphicFramePr>
          <p:nvPr>
            <p:ph idx="1"/>
          </p:nvPr>
        </p:nvGraphicFramePr>
        <p:xfrm>
          <a:off x="2047460" y="1877302"/>
          <a:ext cx="8428383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Зображення 8" descr="Салат-латук"/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-25908" y="1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dirty="0"/>
              <a:t>Завдання:</a:t>
            </a:r>
          </a:p>
        </p:txBody>
      </p:sp>
      <p:pic>
        <p:nvPicPr>
          <p:cNvPr id="43011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3988" y="2024063"/>
            <a:ext cx="11833225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Зображення 4" descr="Авокадо і перець на дошці для різання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Заголовок 1"/>
          <p:cNvSpPr>
            <a:spLocks noGrp="1"/>
          </p:cNvSpPr>
          <p:nvPr>
            <p:ph type="ctrTitle"/>
          </p:nvPr>
        </p:nvSpPr>
        <p:spPr bwMode="auto">
          <a:xfrm>
            <a:off x="376238" y="-366713"/>
            <a:ext cx="9966325" cy="3035301"/>
          </a:xfrm>
        </p:spPr>
        <p:txBody>
          <a:bodyPr wrap="square" numCol="1" anchor="b" anchorCtr="0" compatLnSpc="1">
            <a:prstTxWarp prst="textNoShape">
              <a:avLst/>
            </a:prstTxWarp>
          </a:bodyPr>
          <a:lstStyle/>
          <a:p>
            <a:r>
              <a:rPr lang="uk-UA">
                <a:solidFill>
                  <a:srgbClr val="FFFFFF"/>
                </a:solidFill>
              </a:rPr>
              <a:t>Дякую за увагу!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Місце для номера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8A4262-973D-4281-B103-FDE7C8C7CD8D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uk-UA">
              <a:cs typeface="Arial" charset="0"/>
            </a:endParaRPr>
          </a:p>
        </p:txBody>
      </p:sp>
      <p:pic>
        <p:nvPicPr>
          <p:cNvPr id="18434" name="Picture 4" descr="Гриби, сечовина і кукурудза - чим можна замінити пластик - BBC News Украї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9150" y="5138738"/>
            <a:ext cx="8832850" cy="171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Місце для номера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A701A9-63C9-4AE8-8C3B-C23FEF1533C8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uk-UA">
              <a:cs typeface="Arial" charset="0"/>
            </a:endParaRPr>
          </a:p>
        </p:txBody>
      </p:sp>
      <p:pic>
        <p:nvPicPr>
          <p:cNvPr id="19458" name="Picture 2" descr="Основные различия воды: минеральной, газированной и питьевой. Советы по  выбору воды - SimpleW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192078" y="0"/>
            <a:ext cx="5999922" cy="16093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3"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uk-UA" sz="4000"/>
              <a:t>Харчові отруєння і причини їх виникнення. </a:t>
            </a:r>
            <a:endParaRPr lang="uk-UA" sz="4000" dirty="0"/>
          </a:p>
        </p:txBody>
      </p:sp>
      <p:pic>
        <p:nvPicPr>
          <p:cNvPr id="19460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624138"/>
            <a:ext cx="3878263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845050"/>
            <a:ext cx="4956175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Рисунок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5351463"/>
            <a:ext cx="49561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Місце для номера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27FC69-36F6-4733-B700-C1453B188426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uk-UA">
              <a:cs typeface="Arial" charset="0"/>
            </a:endParaRPr>
          </a:p>
        </p:txBody>
      </p:sp>
      <p:pic>
        <p:nvPicPr>
          <p:cNvPr id="20482" name="Picture 2" descr="Що таке м'ясо. Частин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718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925"/>
            <a:ext cx="3627438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5825" y="5329238"/>
            <a:ext cx="495617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5825" y="4821238"/>
            <a:ext cx="49561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Місце для номера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76D3C97-597C-4802-B30D-8812DDE888B6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uk-UA">
              <a:cs typeface="Arial" charset="0"/>
            </a:endParaRPr>
          </a:p>
        </p:txBody>
      </p:sp>
      <p:pic>
        <p:nvPicPr>
          <p:cNvPr id="21506" name="Picture 2" descr="Ціни на яйця в Україні зростуть у грудні | Факти ICT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66100" y="0"/>
            <a:ext cx="4025900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94363" y="6078538"/>
            <a:ext cx="6497637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94363" y="5407025"/>
            <a:ext cx="6497637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Місце для номера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6DB5DB-3EAB-4DFE-8A7D-06B4D29D5EDE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uk-UA">
              <a:cs typeface="Arial" charset="0"/>
            </a:endParaRPr>
          </a:p>
        </p:txBody>
      </p:sp>
      <p:pic>
        <p:nvPicPr>
          <p:cNvPr id="22530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650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468688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5475" y="4244975"/>
            <a:ext cx="5356225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Місце для номера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6EBEAC-96FB-46CB-8740-78BE2A7EDB96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uk-UA">
              <a:cs typeface="Arial" charset="0"/>
            </a:endParaRPr>
          </a:p>
        </p:txBody>
      </p:sp>
      <p:pic>
        <p:nvPicPr>
          <p:cNvPr id="23554" name="Picture 2" descr="Якщо на хлібі з'явилася пліснява — не їжте його — Уляна Супрун | ВІКНА.  Новини Калуша та Прикарпатт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6088"/>
            <a:ext cx="7186613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1866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000" dirty="0"/>
              <a:t>Профілактика харчових отруєнь.</a:t>
            </a:r>
          </a:p>
        </p:txBody>
      </p:sp>
      <p:graphicFrame>
        <p:nvGraphicFramePr>
          <p:cNvPr id="76" name="Місце для вмісту 2" descr="Піктограма рисунка SmartArt"/>
          <p:cNvGraphicFramePr>
            <a:graphicFrameLocks noGrp="1" noChangeAspect="1"/>
          </p:cNvGraphicFramePr>
          <p:nvPr>
            <p:ph idx="1"/>
          </p:nvPr>
        </p:nvGraphicFramePr>
        <p:xfrm>
          <a:off x="6400799" y="2121408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4579" name="Picture 6" descr="Як правильно мити фрукти й овочі від хімії | РБК Украина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7963" y="3392488"/>
            <a:ext cx="5718175" cy="346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8" descr="Хліб. Користь і шкода. Найбільш корисні сорти хліба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7963" y="0"/>
            <a:ext cx="5718175" cy="325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Дерево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0</TotalTime>
  <Words>440</Words>
  <Application>Microsoft Office PowerPoint</Application>
  <PresentationFormat>Широкоэкранный</PresentationFormat>
  <Paragraphs>68</Paragraphs>
  <Slides>22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Bahnschrift SemiBold Condensed</vt:lpstr>
      <vt:lpstr>Book Antiqua</vt:lpstr>
      <vt:lpstr>Calibri</vt:lpstr>
      <vt:lpstr>Georgia</vt:lpstr>
      <vt:lpstr>Trebuchet MS</vt:lpstr>
      <vt:lpstr>Wingdings</vt:lpstr>
      <vt:lpstr>Дерево</vt:lpstr>
      <vt:lpstr>Дар’я Миколаївна</vt:lpstr>
      <vt:lpstr>Мета: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Профілактика харчових отруєнь.</vt:lpstr>
      <vt:lpstr>Презентация PowerPoint</vt:lpstr>
      <vt:lpstr>Презентация PowerPoint</vt:lpstr>
      <vt:lpstr>Не можна вживати продукти, якщо: </vt:lpstr>
      <vt:lpstr>Отруйні рослини і гриби.</vt:lpstr>
      <vt:lpstr>Презентация PowerPoint</vt:lpstr>
      <vt:lpstr>Як убезпечитися від отруєння грибами</vt:lpstr>
      <vt:lpstr>Презентация PowerPoint</vt:lpstr>
      <vt:lpstr>Симптоми харчового отруєння</vt:lpstr>
      <vt:lpstr>Презентация PowerPoint</vt:lpstr>
      <vt:lpstr>Презентация PowerPoint</vt:lpstr>
      <vt:lpstr>Висновок:</vt:lpstr>
      <vt:lpstr>Завдання: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Дар’я Миколаївна</dc:title>
  <dc:creator/>
  <cp:lastModifiedBy/>
  <cp:revision>1</cp:revision>
  <dcterms:created xsi:type="dcterms:W3CDTF">2022-11-26T17:37:40Z</dcterms:created>
  <dcterms:modified xsi:type="dcterms:W3CDTF">2024-12-13T13:23:52Z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KeyPoints">
    <vt:lpwstr/>
  </property>
</Properties>
</file>