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0" d="100"/>
          <a:sy n="60" d="100"/>
        </p:scale>
        <p:origin x="6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5437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EEFF5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319599" y="2084784"/>
            <a:ext cx="7477601" cy="16663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6561"/>
              </a:lnSpc>
              <a:buNone/>
            </a:pPr>
            <a:r>
              <a:rPr lang="en-US" sz="5249" b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Ментальне здоров’я дітей під час війни</a:t>
            </a:r>
            <a:endParaRPr lang="en-US" sz="524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6319599" y="4084439"/>
            <a:ext cx="7477601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500" dirty="0">
                <a:solidFill>
                  <a:srgbClr val="272525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Війна – це важке випробування для дорослих, а що ж про дітей? У цій презентації ми розберемо вплив військових конфліктів на ментальне здоров’я дітей та поради, як допомогти дитині.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6786086" y="5755958"/>
            <a:ext cx="2918460" cy="38885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3062"/>
              </a:lnSpc>
              <a:buNone/>
            </a:pPr>
            <a:endParaRPr lang="en-US" sz="2187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EEFF5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490799" y="631269"/>
            <a:ext cx="584454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396AF1"/>
                </a:solidFill>
                <a:ea typeface="Barlow" pitchFamily="34" charset="-122"/>
                <a:cs typeface="Barlow" pitchFamily="34" charset="-120"/>
              </a:rPr>
              <a:t>Ментальне здоров'я</a:t>
            </a:r>
            <a:endParaRPr lang="en-US" sz="4374" dirty="0"/>
          </a:p>
        </p:txBody>
      </p:sp>
      <p:sp>
        <p:nvSpPr>
          <p:cNvPr id="6" name="Shape 2"/>
          <p:cNvSpPr/>
          <p:nvPr/>
        </p:nvSpPr>
        <p:spPr>
          <a:xfrm>
            <a:off x="4490799" y="1832491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EEEFF5"/>
          </a:solidFill>
          <a:ln/>
        </p:spPr>
      </p:sp>
      <p:sp>
        <p:nvSpPr>
          <p:cNvPr id="7" name="Text 3"/>
          <p:cNvSpPr/>
          <p:nvPr/>
        </p:nvSpPr>
        <p:spPr>
          <a:xfrm>
            <a:off x="4683562" y="1874163"/>
            <a:ext cx="11430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</a:t>
            </a:r>
            <a:endParaRPr lang="en-US" sz="2624" dirty="0"/>
          </a:p>
        </p:txBody>
      </p:sp>
      <p:sp>
        <p:nvSpPr>
          <p:cNvPr id="8" name="Text 4"/>
          <p:cNvSpPr/>
          <p:nvPr/>
        </p:nvSpPr>
        <p:spPr>
          <a:xfrm>
            <a:off x="5212913" y="1908810"/>
            <a:ext cx="3820001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Чим є ментальне здоров'я?</a:t>
            </a:r>
            <a:endParaRPr lang="en-US" sz="218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5212913" y="2736413"/>
            <a:ext cx="3820001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Arial" panose="020B0604020202020204" pitchFamily="34" charset="0"/>
                <a:ea typeface="Montserrat" pitchFamily="34" charset="-122"/>
                <a:cs typeface="Arial" panose="020B0604020202020204" pitchFamily="34" charset="0"/>
              </a:rPr>
              <a:t>Це стан психічного благополуччя, який обумовлюється взаємодією соціальних, емоційних та психічних чинників.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9255085" y="1832491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EEEFF5"/>
          </a:solidFill>
          <a:ln/>
        </p:spPr>
      </p:sp>
      <p:sp>
        <p:nvSpPr>
          <p:cNvPr id="11" name="Text 7"/>
          <p:cNvSpPr/>
          <p:nvPr/>
        </p:nvSpPr>
        <p:spPr>
          <a:xfrm>
            <a:off x="9413558" y="1874163"/>
            <a:ext cx="18288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2</a:t>
            </a:r>
            <a:endParaRPr lang="en-US" sz="2624" dirty="0"/>
          </a:p>
        </p:txBody>
      </p:sp>
      <p:sp>
        <p:nvSpPr>
          <p:cNvPr id="12" name="Text 8"/>
          <p:cNvSpPr/>
          <p:nvPr/>
        </p:nvSpPr>
        <p:spPr>
          <a:xfrm>
            <a:off x="9977199" y="1908810"/>
            <a:ext cx="3820001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Чому важливе ментальне здоров'я дітей?</a:t>
            </a:r>
            <a:endParaRPr lang="en-US" sz="218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9755029" y="2736413"/>
            <a:ext cx="4042172" cy="319861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Arial" panose="020B0604020202020204" pitchFamily="34" charset="0"/>
                <a:ea typeface="Montserrat" pitchFamily="34" charset="-122"/>
                <a:cs typeface="Arial" panose="020B0604020202020204" pitchFamily="34" charset="0"/>
              </a:rPr>
              <a:t>Ментальне здоров'я дітей визначає їхню здатність адаптуватися до складних ситуацій, навчатися та розвиватися, взаємодіяти з іншими людьми, а також наслідки їхнього довготривалого здоров'я в майбутньому.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4490799" y="6330791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EEEFF5"/>
          </a:solidFill>
          <a:ln/>
        </p:spPr>
      </p:sp>
      <p:sp>
        <p:nvSpPr>
          <p:cNvPr id="15" name="Text 11"/>
          <p:cNvSpPr/>
          <p:nvPr/>
        </p:nvSpPr>
        <p:spPr>
          <a:xfrm>
            <a:off x="4649272" y="6372463"/>
            <a:ext cx="18288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3</a:t>
            </a:r>
            <a:endParaRPr lang="en-US" sz="2624" dirty="0"/>
          </a:p>
        </p:txBody>
      </p:sp>
      <p:sp>
        <p:nvSpPr>
          <p:cNvPr id="16" name="Text 12"/>
          <p:cNvSpPr/>
          <p:nvPr/>
        </p:nvSpPr>
        <p:spPr>
          <a:xfrm>
            <a:off x="5212913" y="6407110"/>
            <a:ext cx="673608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Як піклуватися про ментальне здоров'я дітей</a:t>
            </a: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?</a:t>
            </a:r>
            <a:endParaRPr lang="en-US" sz="2187" dirty="0"/>
          </a:p>
        </p:txBody>
      </p:sp>
      <p:sp>
        <p:nvSpPr>
          <p:cNvPr id="17" name="Text 13"/>
          <p:cNvSpPr/>
          <p:nvPr/>
        </p:nvSpPr>
        <p:spPr>
          <a:xfrm>
            <a:off x="5212913" y="6887528"/>
            <a:ext cx="8584287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Arial" panose="020B0604020202020204" pitchFamily="34" charset="0"/>
                <a:ea typeface="Montserrat" pitchFamily="34" charset="-122"/>
                <a:cs typeface="Arial" panose="020B0604020202020204" pitchFamily="34" charset="0"/>
              </a:rPr>
              <a:t>Потрібно створювати безпечну, підтримуючу та посприяючу зростанню атмосферу, де дитина почуває себе комфортно та уважно слухається.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20" y="2779094"/>
            <a:ext cx="4742522" cy="315593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-60" y="-1548"/>
            <a:ext cx="14630400" cy="8231148"/>
          </a:xfrm>
          <a:prstGeom prst="rect">
            <a:avLst/>
          </a:prstGeom>
          <a:solidFill>
            <a:srgbClr val="EEEFF5"/>
          </a:solidFill>
          <a:ln/>
        </p:spPr>
      </p:sp>
      <p:sp>
        <p:nvSpPr>
          <p:cNvPr id="4" name="Text 1"/>
          <p:cNvSpPr/>
          <p:nvPr/>
        </p:nvSpPr>
        <p:spPr>
          <a:xfrm>
            <a:off x="1900594" y="595551"/>
            <a:ext cx="11751237" cy="13537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329"/>
              </a:lnSpc>
              <a:buNone/>
            </a:pPr>
            <a:r>
              <a:rPr lang="en-US" sz="4263" b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Вплив війни на ментальне здоров'я дітей</a:t>
            </a:r>
            <a:endParaRPr lang="en-US" sz="426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0595" y="2382441"/>
            <a:ext cx="3393162" cy="209704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900595" y="4750117"/>
            <a:ext cx="2165747" cy="33837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665"/>
              </a:lnSpc>
              <a:buNone/>
            </a:pPr>
            <a:r>
              <a:rPr lang="en-US" sz="2132" b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Стрес і тривога</a:t>
            </a:r>
            <a:endParaRPr lang="en-US" sz="213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1900595" y="5218390"/>
            <a:ext cx="3393162" cy="173235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29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Arial" panose="020B0604020202020204" pitchFamily="34" charset="0"/>
                <a:ea typeface="Montserrat" pitchFamily="34" charset="-122"/>
                <a:cs typeface="Arial" panose="020B0604020202020204" pitchFamily="34" charset="0"/>
              </a:rPr>
              <a:t>Діти можуть відчувати тривогу, страх, зневіру та нестачу контролю через постійну загрозу фізичного насилля.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8559" y="2382441"/>
            <a:ext cx="3393162" cy="209704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618559" y="4750117"/>
            <a:ext cx="3393162" cy="67675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65"/>
              </a:lnSpc>
              <a:buNone/>
            </a:pPr>
            <a:r>
              <a:rPr lang="en-US" sz="2132" b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Психологічні порушення</a:t>
            </a:r>
            <a:endParaRPr lang="en-US" sz="213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5"/>
          <p:cNvSpPr/>
          <p:nvPr/>
        </p:nvSpPr>
        <p:spPr>
          <a:xfrm>
            <a:off x="5618559" y="5556766"/>
            <a:ext cx="3393162" cy="207883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29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Arial" panose="020B0604020202020204" pitchFamily="34" charset="0"/>
                <a:ea typeface="Montserrat" pitchFamily="34" charset="-122"/>
                <a:cs typeface="Arial" panose="020B0604020202020204" pitchFamily="34" charset="0"/>
              </a:rPr>
              <a:t>Діти можуть розвивати депресію, посттравматичне стресове розлад та інші психологічні проблеми через свідчення насильства, руйнування, втрату близьких</a:t>
            </a:r>
            <a:r>
              <a:rPr lang="en-US" sz="1705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705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6524" y="2382441"/>
            <a:ext cx="3393162" cy="209704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336524" y="4750117"/>
            <a:ext cx="3002280" cy="33837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665"/>
              </a:lnSpc>
              <a:buNone/>
            </a:pPr>
            <a:r>
              <a:rPr lang="en-US" sz="2132" b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Проблеми поведінки</a:t>
            </a:r>
            <a:endParaRPr lang="en-US" sz="213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7"/>
          <p:cNvSpPr/>
          <p:nvPr/>
        </p:nvSpPr>
        <p:spPr>
          <a:xfrm>
            <a:off x="9336524" y="5218390"/>
            <a:ext cx="3393162" cy="173235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29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Arial" panose="020B0604020202020204" pitchFamily="34" charset="0"/>
                <a:ea typeface="Montserrat" pitchFamily="34" charset="-122"/>
                <a:cs typeface="Arial" panose="020B0604020202020204" pitchFamily="34" charset="0"/>
              </a:rPr>
              <a:t>Діти можуть мати проблеми зі сном, засвоєнням та академічними успіхами, а також втрати інтересу до їхніх звичайних занять.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32219"/>
          </a:xfrm>
          <a:prstGeom prst="rect">
            <a:avLst/>
          </a:prstGeom>
          <a:solidFill>
            <a:srgbClr val="EEEFF5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208157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320121" y="2279730"/>
            <a:ext cx="8326636" cy="10408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4098"/>
              </a:lnSpc>
              <a:buNone/>
            </a:pPr>
            <a:r>
              <a:rPr lang="en-US" sz="3278" b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Роль батьків у підтримці дітей під час війни</a:t>
            </a:r>
            <a:endParaRPr lang="en-US" sz="327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hape 2"/>
          <p:cNvSpPr/>
          <p:nvPr/>
        </p:nvSpPr>
        <p:spPr>
          <a:xfrm>
            <a:off x="7277695" y="3830122"/>
            <a:ext cx="74890" cy="3944183"/>
          </a:xfrm>
          <a:prstGeom prst="roundRect">
            <a:avLst>
              <a:gd name="adj" fmla="val 133423"/>
            </a:avLst>
          </a:prstGeom>
          <a:solidFill>
            <a:srgbClr val="EEEFF5"/>
          </a:solidFill>
          <a:ln/>
        </p:spPr>
      </p:sp>
      <p:sp>
        <p:nvSpPr>
          <p:cNvPr id="7" name="Shape 3"/>
          <p:cNvSpPr/>
          <p:nvPr/>
        </p:nvSpPr>
        <p:spPr>
          <a:xfrm>
            <a:off x="7502426" y="4109978"/>
            <a:ext cx="582811" cy="74890"/>
          </a:xfrm>
          <a:prstGeom prst="roundRect">
            <a:avLst>
              <a:gd name="adj" fmla="val 133423"/>
            </a:avLst>
          </a:prstGeom>
          <a:solidFill>
            <a:srgbClr val="EEEFF5"/>
          </a:solidFill>
          <a:ln/>
        </p:spPr>
      </p:sp>
      <p:sp>
        <p:nvSpPr>
          <p:cNvPr id="8" name="Shape 4"/>
          <p:cNvSpPr/>
          <p:nvPr/>
        </p:nvSpPr>
        <p:spPr>
          <a:xfrm>
            <a:off x="7127736" y="3960138"/>
            <a:ext cx="374690" cy="374690"/>
          </a:xfrm>
          <a:prstGeom prst="roundRect">
            <a:avLst>
              <a:gd name="adj" fmla="val 26667"/>
            </a:avLst>
          </a:prstGeom>
          <a:solidFill>
            <a:srgbClr val="EEEFF5"/>
          </a:solidFill>
          <a:ln/>
        </p:spPr>
      </p:sp>
      <p:sp>
        <p:nvSpPr>
          <p:cNvPr id="9" name="Text 5"/>
          <p:cNvSpPr/>
          <p:nvPr/>
        </p:nvSpPr>
        <p:spPr>
          <a:xfrm>
            <a:off x="7269301" y="3991332"/>
            <a:ext cx="91440" cy="31218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459"/>
              </a:lnSpc>
              <a:buNone/>
            </a:pPr>
            <a:r>
              <a:rPr lang="en-US" sz="196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</a:t>
            </a:r>
            <a:endParaRPr lang="en-US" sz="1967" dirty="0"/>
          </a:p>
        </p:txBody>
      </p:sp>
      <p:sp>
        <p:nvSpPr>
          <p:cNvPr id="10" name="Text 6"/>
          <p:cNvSpPr/>
          <p:nvPr/>
        </p:nvSpPr>
        <p:spPr>
          <a:xfrm>
            <a:off x="8230910" y="3996571"/>
            <a:ext cx="2369820" cy="26015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049"/>
              </a:lnSpc>
              <a:buNone/>
            </a:pPr>
            <a:r>
              <a:rPr lang="en-US" sz="2200" b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Стійкість та оптимізм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8230910" y="4356616"/>
            <a:ext cx="3247549" cy="7993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98"/>
              </a:lnSpc>
              <a:buNone/>
            </a:pPr>
            <a:r>
              <a:rPr lang="en-US" sz="2200" dirty="0">
                <a:solidFill>
                  <a:srgbClr val="272525"/>
                </a:solidFill>
                <a:ea typeface="Montserrat" pitchFamily="34" charset="-122"/>
                <a:cs typeface="Montserrat" pitchFamily="34" charset="-120"/>
              </a:rPr>
              <a:t>Потрібно позитивно мислити та діяти, щоб передати свою стійкість та оптимізм своїм дітям.</a:t>
            </a:r>
            <a:endParaRPr lang="en-US" sz="2200" dirty="0"/>
          </a:p>
        </p:txBody>
      </p:sp>
      <p:sp>
        <p:nvSpPr>
          <p:cNvPr id="12" name="Shape 8"/>
          <p:cNvSpPr/>
          <p:nvPr/>
        </p:nvSpPr>
        <p:spPr>
          <a:xfrm>
            <a:off x="6544925" y="4942463"/>
            <a:ext cx="582811" cy="74890"/>
          </a:xfrm>
          <a:prstGeom prst="roundRect">
            <a:avLst>
              <a:gd name="adj" fmla="val 133423"/>
            </a:avLst>
          </a:prstGeom>
          <a:solidFill>
            <a:srgbClr val="EEEFF5"/>
          </a:solidFill>
          <a:ln/>
        </p:spPr>
      </p:sp>
      <p:sp>
        <p:nvSpPr>
          <p:cNvPr id="13" name="Shape 9"/>
          <p:cNvSpPr/>
          <p:nvPr/>
        </p:nvSpPr>
        <p:spPr>
          <a:xfrm>
            <a:off x="7127736" y="4792623"/>
            <a:ext cx="374690" cy="374690"/>
          </a:xfrm>
          <a:prstGeom prst="roundRect">
            <a:avLst>
              <a:gd name="adj" fmla="val 26667"/>
            </a:avLst>
          </a:prstGeom>
          <a:solidFill>
            <a:srgbClr val="EEEFF5"/>
          </a:solidFill>
          <a:ln/>
        </p:spPr>
      </p:sp>
      <p:sp>
        <p:nvSpPr>
          <p:cNvPr id="14" name="Text 10"/>
          <p:cNvSpPr/>
          <p:nvPr/>
        </p:nvSpPr>
        <p:spPr>
          <a:xfrm>
            <a:off x="7246441" y="4823817"/>
            <a:ext cx="137160" cy="31218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459"/>
              </a:lnSpc>
              <a:buNone/>
            </a:pPr>
            <a:r>
              <a:rPr lang="en-US" sz="196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2</a:t>
            </a:r>
            <a:endParaRPr lang="en-US" sz="1967" dirty="0"/>
          </a:p>
        </p:txBody>
      </p:sp>
      <p:sp>
        <p:nvSpPr>
          <p:cNvPr id="15" name="Text 11"/>
          <p:cNvSpPr/>
          <p:nvPr/>
        </p:nvSpPr>
        <p:spPr>
          <a:xfrm>
            <a:off x="2374232" y="4829056"/>
            <a:ext cx="4025021" cy="5203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049"/>
              </a:lnSpc>
              <a:buNone/>
            </a:pPr>
            <a:r>
              <a:rPr lang="en-US" sz="2200" b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Підтримка емоційного самопочуття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3151823" y="5449252"/>
            <a:ext cx="3247430" cy="10658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098"/>
              </a:lnSpc>
              <a:buNone/>
            </a:pPr>
            <a:r>
              <a:rPr lang="en-US" sz="2200" dirty="0">
                <a:solidFill>
                  <a:srgbClr val="272525"/>
                </a:solidFill>
                <a:ea typeface="Montserrat" pitchFamily="34" charset="-122"/>
                <a:cs typeface="Montserrat" pitchFamily="34" charset="-120"/>
              </a:rPr>
              <a:t>Розмовляйте з дітьми про свої почуття та давайте їм виразити свої власні, допоможіть їм зберегти їхню регуляцію та емоційну стійкість</a:t>
            </a:r>
            <a:r>
              <a:rPr lang="en-US" sz="1311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11" dirty="0"/>
          </a:p>
        </p:txBody>
      </p:sp>
      <p:sp>
        <p:nvSpPr>
          <p:cNvPr id="17" name="Shape 13"/>
          <p:cNvSpPr/>
          <p:nvPr/>
        </p:nvSpPr>
        <p:spPr>
          <a:xfrm>
            <a:off x="7502426" y="6035100"/>
            <a:ext cx="582811" cy="74890"/>
          </a:xfrm>
          <a:prstGeom prst="roundRect">
            <a:avLst>
              <a:gd name="adj" fmla="val 133423"/>
            </a:avLst>
          </a:prstGeom>
          <a:solidFill>
            <a:srgbClr val="EEEFF5"/>
          </a:solidFill>
          <a:ln/>
        </p:spPr>
      </p:sp>
      <p:sp>
        <p:nvSpPr>
          <p:cNvPr id="18" name="Shape 14"/>
          <p:cNvSpPr/>
          <p:nvPr/>
        </p:nvSpPr>
        <p:spPr>
          <a:xfrm>
            <a:off x="7127736" y="5885259"/>
            <a:ext cx="374690" cy="374690"/>
          </a:xfrm>
          <a:prstGeom prst="roundRect">
            <a:avLst>
              <a:gd name="adj" fmla="val 26667"/>
            </a:avLst>
          </a:prstGeom>
          <a:solidFill>
            <a:srgbClr val="EEEFF5"/>
          </a:solidFill>
          <a:ln/>
        </p:spPr>
      </p:sp>
      <p:sp>
        <p:nvSpPr>
          <p:cNvPr id="19" name="Text 15"/>
          <p:cNvSpPr/>
          <p:nvPr/>
        </p:nvSpPr>
        <p:spPr>
          <a:xfrm>
            <a:off x="7246441" y="5916454"/>
            <a:ext cx="137160" cy="31218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459"/>
              </a:lnSpc>
              <a:buNone/>
            </a:pPr>
            <a:r>
              <a:rPr lang="en-US" sz="196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3</a:t>
            </a:r>
            <a:endParaRPr lang="en-US" sz="1967" dirty="0"/>
          </a:p>
        </p:txBody>
      </p:sp>
      <p:sp>
        <p:nvSpPr>
          <p:cNvPr id="20" name="Text 16"/>
          <p:cNvSpPr/>
          <p:nvPr/>
        </p:nvSpPr>
        <p:spPr>
          <a:xfrm>
            <a:off x="8230910" y="5921693"/>
            <a:ext cx="3247549" cy="5203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49"/>
              </a:lnSpc>
              <a:buNone/>
            </a:pPr>
            <a:r>
              <a:rPr lang="en-US" sz="2200" b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Створення безпечного простору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17"/>
          <p:cNvSpPr/>
          <p:nvPr/>
        </p:nvSpPr>
        <p:spPr>
          <a:xfrm>
            <a:off x="8230910" y="6541889"/>
            <a:ext cx="4201722" cy="10658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98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Arial" panose="020B0604020202020204" pitchFamily="34" charset="0"/>
                <a:ea typeface="Montserrat" pitchFamily="34" charset="-122"/>
                <a:cs typeface="Arial" panose="020B0604020202020204" pitchFamily="34" charset="0"/>
              </a:rPr>
              <a:t>Створіть повсякденні ритуали, приділяйте час і простір, щоб сім'я навколо дитини була безпечною й підтримуючою.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89"/>
          <a:stretch/>
        </p:blipFill>
        <p:spPr>
          <a:xfrm>
            <a:off x="151174" y="1271373"/>
            <a:ext cx="5017774" cy="283860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EEFF5"/>
          </a:solidFill>
          <a:ln/>
        </p:spPr>
      </p:sp>
      <p:sp>
        <p:nvSpPr>
          <p:cNvPr id="4" name="Text 1"/>
          <p:cNvSpPr/>
          <p:nvPr/>
        </p:nvSpPr>
        <p:spPr>
          <a:xfrm>
            <a:off x="6505072" y="1956567"/>
            <a:ext cx="6652868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5468"/>
              </a:lnSpc>
              <a:buNone/>
            </a:pPr>
            <a:r>
              <a:rPr lang="en-US" sz="4374" b="1" i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Поради батькам </a:t>
            </a:r>
            <a:r>
              <a:rPr lang="en-US" sz="4374" b="1" i="1" dirty="0" err="1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щодо</a:t>
            </a:r>
            <a:r>
              <a:rPr lang="en-US" sz="4374" b="1" i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 </a:t>
            </a:r>
            <a:r>
              <a:rPr lang="en-US" sz="4374" b="1" i="1" dirty="0" err="1" smtClean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допомоги</a:t>
            </a:r>
            <a:r>
              <a:rPr lang="en-US" sz="4374" b="1" i="1" dirty="0" smtClean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 </a:t>
            </a:r>
            <a:r>
              <a:rPr lang="en-US" sz="4374" b="1" i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дитині</a:t>
            </a:r>
            <a:endParaRPr lang="en-US" sz="4374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538050" y="3821241"/>
            <a:ext cx="374904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Слухайте та розмовляйте</a:t>
            </a:r>
            <a:endParaRPr lang="en-US" sz="218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538050" y="4340864"/>
            <a:ext cx="4999553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000" dirty="0">
                <a:solidFill>
                  <a:srgbClr val="272525"/>
                </a:solidFill>
                <a:ea typeface="Montserrat" pitchFamily="34" charset="-122"/>
                <a:cs typeface="Montserrat" pitchFamily="34" charset="-120"/>
              </a:rPr>
              <a:t>Вислуховуйте своїх дітей та спілкуйтеся з їхніми помічниками про бідах, які вони переживають.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9328691" y="4114800"/>
            <a:ext cx="282702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Збережіть їх ритми</a:t>
            </a:r>
            <a:endParaRPr lang="en-US" sz="218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9268708" y="4633836"/>
            <a:ext cx="4999553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000" dirty="0">
                <a:solidFill>
                  <a:srgbClr val="272525"/>
                </a:solidFill>
                <a:ea typeface="Montserrat" pitchFamily="34" charset="-122"/>
                <a:cs typeface="Montserrat" pitchFamily="34" charset="-120"/>
              </a:rPr>
              <a:t>Прийміть свої звичні ритми та найбільш зручні для вас.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1505519" y="5845303"/>
            <a:ext cx="4999553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Зробіть речі в їхній попередній рутині</a:t>
            </a:r>
            <a:endParaRPr lang="en-US" sz="218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1505520" y="6712113"/>
            <a:ext cx="4999553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000" dirty="0">
                <a:solidFill>
                  <a:srgbClr val="272525"/>
                </a:solidFill>
                <a:ea typeface="Montserrat" pitchFamily="34" charset="-122"/>
                <a:cs typeface="Montserrat" pitchFamily="34" charset="-120"/>
              </a:rPr>
              <a:t>Обережно проводьте різні дії, щоб не налякати своїх дітей та знайомте їх з тими, чого вони можуть очікувати.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9268709" y="6018897"/>
            <a:ext cx="449580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Надавайте їм засоби впорання</a:t>
            </a:r>
            <a:endParaRPr lang="en-US" sz="218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9268709" y="6673384"/>
            <a:ext cx="4999553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000" dirty="0">
                <a:solidFill>
                  <a:srgbClr val="272525"/>
                </a:solidFill>
                <a:ea typeface="Montserrat" pitchFamily="34" charset="-122"/>
                <a:cs typeface="Montserrat" pitchFamily="34" charset="-120"/>
              </a:rPr>
              <a:t>Навчіть своїх дітей умінню виражати свої почуття, сприймати відповідальність та розуміти наслідки своїх дій.</a:t>
            </a:r>
            <a:endParaRPr lang="en-US" sz="20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12" y="236102"/>
            <a:ext cx="5362575" cy="33623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EEFF5"/>
          </a:solidFill>
          <a:ln/>
        </p:spPr>
      </p:sp>
      <p:sp>
        <p:nvSpPr>
          <p:cNvPr id="4" name="Text 1"/>
          <p:cNvSpPr/>
          <p:nvPr/>
        </p:nvSpPr>
        <p:spPr>
          <a:xfrm>
            <a:off x="1900595" y="767953"/>
            <a:ext cx="10829092" cy="13537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329"/>
              </a:lnSpc>
              <a:buNone/>
            </a:pPr>
            <a:r>
              <a:rPr lang="en-US" sz="4263" b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Створення безпечної та стабільної атмосфери для дітей</a:t>
            </a:r>
            <a:endParaRPr lang="en-US" sz="426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0595" y="2554843"/>
            <a:ext cx="3393162" cy="209704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900595" y="4922520"/>
            <a:ext cx="2621280" cy="33837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665"/>
              </a:lnSpc>
              <a:buNone/>
            </a:pPr>
            <a:r>
              <a:rPr lang="en-US" sz="2132" b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Сімейний контакт</a:t>
            </a:r>
            <a:endParaRPr lang="en-US" sz="213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1900595" y="5390793"/>
            <a:ext cx="3393162" cy="1385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29"/>
              </a:lnSpc>
              <a:buNone/>
            </a:pPr>
            <a:r>
              <a:rPr lang="en-US" sz="2000" dirty="0">
                <a:solidFill>
                  <a:srgbClr val="272525"/>
                </a:solidFill>
                <a:ea typeface="Montserrat" pitchFamily="34" charset="-122"/>
                <a:cs typeface="Montserrat" pitchFamily="34" charset="-120"/>
              </a:rPr>
              <a:t>Намагайтеся проводити більше часу разом, грати у гри та читати книги, підтримуючи зв'язки в сім'ї.</a:t>
            </a:r>
            <a:endParaRPr lang="en-US" sz="20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8559" y="2554843"/>
            <a:ext cx="3393162" cy="209704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618559" y="4922520"/>
            <a:ext cx="3393162" cy="67675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65"/>
              </a:lnSpc>
              <a:buNone/>
            </a:pPr>
            <a:r>
              <a:rPr lang="en-US" sz="2132" b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Практикуйте самогляд, спокій та медитацію</a:t>
            </a:r>
            <a:endParaRPr lang="en-US" sz="213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5"/>
          <p:cNvSpPr/>
          <p:nvPr/>
        </p:nvSpPr>
        <p:spPr>
          <a:xfrm>
            <a:off x="5618559" y="5729168"/>
            <a:ext cx="3393162" cy="173235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29"/>
              </a:lnSpc>
              <a:buNone/>
            </a:pPr>
            <a:r>
              <a:rPr lang="en-US" sz="2000" dirty="0">
                <a:solidFill>
                  <a:srgbClr val="272525"/>
                </a:solidFill>
                <a:ea typeface="Montserrat" pitchFamily="34" charset="-122"/>
                <a:cs typeface="Montserrat" pitchFamily="34" charset="-120"/>
              </a:rPr>
              <a:t>Це може допомогти використовувати інструменти впорядкованого думання та дихання для допомоги напругам та стресу.</a:t>
            </a:r>
            <a:endParaRPr lang="en-US" sz="20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6524" y="2554843"/>
            <a:ext cx="3393162" cy="209704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336524" y="4922520"/>
            <a:ext cx="3185160" cy="33837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665"/>
              </a:lnSpc>
              <a:buNone/>
            </a:pPr>
            <a:r>
              <a:rPr lang="en-US" sz="2132" b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Навчання та творчість</a:t>
            </a:r>
            <a:endParaRPr lang="en-US" sz="213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7"/>
          <p:cNvSpPr/>
          <p:nvPr/>
        </p:nvSpPr>
        <p:spPr>
          <a:xfrm>
            <a:off x="9336524" y="5390793"/>
            <a:ext cx="3393162" cy="173235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29"/>
              </a:lnSpc>
              <a:buNone/>
            </a:pPr>
            <a:r>
              <a:rPr lang="en-US" sz="2000" dirty="0">
                <a:solidFill>
                  <a:srgbClr val="272525"/>
                </a:solidFill>
                <a:ea typeface="Montserrat" pitchFamily="34" charset="-122"/>
                <a:cs typeface="Montserrat" pitchFamily="34" charset="-120"/>
              </a:rPr>
              <a:t>Стимулюйте своїх дітей до навчання нових речей та до використання творчості як інструменту для вираження різноманітних почуттів.</a:t>
            </a:r>
            <a:endParaRPr lang="en-US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EEFF5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EEFF5">
              <a:alpha val="85000"/>
            </a:srgbClr>
          </a:solidFill>
          <a:ln/>
        </p:spPr>
      </p:sp>
      <p:sp>
        <p:nvSpPr>
          <p:cNvPr id="6" name="Text 2"/>
          <p:cNvSpPr/>
          <p:nvPr/>
        </p:nvSpPr>
        <p:spPr>
          <a:xfrm>
            <a:off x="1760220" y="626864"/>
            <a:ext cx="11109960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396AF1"/>
                </a:solidFill>
                <a:ea typeface="Barlow" pitchFamily="34" charset="-122"/>
                <a:cs typeface="Barlow" pitchFamily="34" charset="-120"/>
              </a:rPr>
              <a:t>Підтримка емоційного самопочуття дітей під час війни</a:t>
            </a:r>
            <a:endParaRPr lang="en-US" sz="4374" dirty="0"/>
          </a:p>
        </p:txBody>
      </p:sp>
      <p:sp>
        <p:nvSpPr>
          <p:cNvPr id="7" name="Shape 3"/>
          <p:cNvSpPr/>
          <p:nvPr/>
        </p:nvSpPr>
        <p:spPr>
          <a:xfrm>
            <a:off x="7265313" y="2348865"/>
            <a:ext cx="99893" cy="5253871"/>
          </a:xfrm>
          <a:prstGeom prst="roundRect">
            <a:avLst>
              <a:gd name="adj" fmla="val 133462"/>
            </a:avLst>
          </a:prstGeom>
          <a:solidFill>
            <a:srgbClr val="EEEFF5"/>
          </a:solidFill>
          <a:ln/>
        </p:spPr>
      </p:sp>
      <p:sp>
        <p:nvSpPr>
          <p:cNvPr id="8" name="Shape 4"/>
          <p:cNvSpPr/>
          <p:nvPr/>
        </p:nvSpPr>
        <p:spPr>
          <a:xfrm>
            <a:off x="7565172" y="2722424"/>
            <a:ext cx="777597" cy="99893"/>
          </a:xfrm>
          <a:prstGeom prst="roundRect">
            <a:avLst>
              <a:gd name="adj" fmla="val 133462"/>
            </a:avLst>
          </a:prstGeom>
          <a:solidFill>
            <a:srgbClr val="EEEFF5"/>
          </a:solidFill>
          <a:ln/>
        </p:spPr>
      </p:sp>
      <p:sp>
        <p:nvSpPr>
          <p:cNvPr id="9" name="Shape 5"/>
          <p:cNvSpPr/>
          <p:nvPr/>
        </p:nvSpPr>
        <p:spPr>
          <a:xfrm>
            <a:off x="7065228" y="2522458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EEEFF5"/>
          </a:solidFill>
          <a:ln/>
        </p:spPr>
      </p:sp>
      <p:sp>
        <p:nvSpPr>
          <p:cNvPr id="10" name="Text 6"/>
          <p:cNvSpPr/>
          <p:nvPr/>
        </p:nvSpPr>
        <p:spPr>
          <a:xfrm>
            <a:off x="7257990" y="2564130"/>
            <a:ext cx="11430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</a:t>
            </a:r>
            <a:endParaRPr lang="en-US" sz="2624" dirty="0"/>
          </a:p>
        </p:txBody>
      </p:sp>
      <p:sp>
        <p:nvSpPr>
          <p:cNvPr id="11" name="Text 7"/>
          <p:cNvSpPr/>
          <p:nvPr/>
        </p:nvSpPr>
        <p:spPr>
          <a:xfrm>
            <a:off x="8537258" y="2571036"/>
            <a:ext cx="4332923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Стимулюйте активний спосіб життя</a:t>
            </a:r>
            <a:endParaRPr lang="en-US" sz="218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8537258" y="3398639"/>
            <a:ext cx="4621113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2200" dirty="0">
                <a:solidFill>
                  <a:srgbClr val="272525"/>
                </a:solidFill>
                <a:ea typeface="Montserrat" pitchFamily="34" charset="-122"/>
                <a:cs typeface="Montserrat" pitchFamily="34" charset="-120"/>
              </a:rPr>
              <a:t>Спільні прогулянки, вправи та спорт дають дітям змогу відволіктися, приховати напругу та миттєво запам'ятати позитивні емоції.</a:t>
            </a:r>
            <a:endParaRPr lang="en-US" sz="2200" dirty="0"/>
          </a:p>
        </p:txBody>
      </p:sp>
      <p:sp>
        <p:nvSpPr>
          <p:cNvPr id="13" name="Shape 9"/>
          <p:cNvSpPr/>
          <p:nvPr/>
        </p:nvSpPr>
        <p:spPr>
          <a:xfrm>
            <a:off x="6287631" y="3833277"/>
            <a:ext cx="777597" cy="99893"/>
          </a:xfrm>
          <a:prstGeom prst="roundRect">
            <a:avLst>
              <a:gd name="adj" fmla="val 133462"/>
            </a:avLst>
          </a:prstGeom>
          <a:solidFill>
            <a:srgbClr val="EEEFF5"/>
          </a:solidFill>
          <a:ln/>
        </p:spPr>
      </p:sp>
      <p:sp>
        <p:nvSpPr>
          <p:cNvPr id="14" name="Shape 10"/>
          <p:cNvSpPr/>
          <p:nvPr/>
        </p:nvSpPr>
        <p:spPr>
          <a:xfrm>
            <a:off x="7065228" y="3633311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EEEFF5"/>
          </a:solidFill>
          <a:ln/>
        </p:spPr>
      </p:sp>
      <p:sp>
        <p:nvSpPr>
          <p:cNvPr id="15" name="Text 11"/>
          <p:cNvSpPr/>
          <p:nvPr/>
        </p:nvSpPr>
        <p:spPr>
          <a:xfrm>
            <a:off x="7223700" y="3674983"/>
            <a:ext cx="18288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2</a:t>
            </a:r>
            <a:endParaRPr lang="en-US" sz="2624" dirty="0"/>
          </a:p>
        </p:txBody>
      </p:sp>
      <p:sp>
        <p:nvSpPr>
          <p:cNvPr id="16" name="Text 12"/>
          <p:cNvSpPr/>
          <p:nvPr/>
        </p:nvSpPr>
        <p:spPr>
          <a:xfrm>
            <a:off x="2444116" y="2996715"/>
            <a:ext cx="4332923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Допоможіть дитині знайти сенс та цінності</a:t>
            </a:r>
            <a:endParaRPr lang="en-US" sz="218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2632262" y="3833277"/>
            <a:ext cx="4332923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799"/>
              </a:lnSpc>
              <a:buNone/>
            </a:pPr>
            <a:r>
              <a:rPr lang="en-US" sz="2200" dirty="0">
                <a:solidFill>
                  <a:srgbClr val="272525"/>
                </a:solidFill>
                <a:ea typeface="Montserrat" pitchFamily="34" charset="-122"/>
                <a:cs typeface="Montserrat" pitchFamily="34" charset="-120"/>
              </a:rPr>
              <a:t>Це допоможе залишатися мотивованим та сильним, маючи певні зацікавлення та цілі у житті</a:t>
            </a: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750" dirty="0"/>
          </a:p>
        </p:txBody>
      </p:sp>
      <p:sp>
        <p:nvSpPr>
          <p:cNvPr id="18" name="Shape 14"/>
          <p:cNvSpPr/>
          <p:nvPr/>
        </p:nvSpPr>
        <p:spPr>
          <a:xfrm>
            <a:off x="7565172" y="5638145"/>
            <a:ext cx="777597" cy="99893"/>
          </a:xfrm>
          <a:prstGeom prst="roundRect">
            <a:avLst>
              <a:gd name="adj" fmla="val 133462"/>
            </a:avLst>
          </a:prstGeom>
          <a:solidFill>
            <a:srgbClr val="EEEFF5"/>
          </a:solidFill>
          <a:ln/>
        </p:spPr>
      </p:sp>
      <p:sp>
        <p:nvSpPr>
          <p:cNvPr id="19" name="Shape 15"/>
          <p:cNvSpPr/>
          <p:nvPr/>
        </p:nvSpPr>
        <p:spPr>
          <a:xfrm>
            <a:off x="7065228" y="5438180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EEEFF5"/>
          </a:solidFill>
          <a:ln/>
        </p:spPr>
      </p:sp>
      <p:sp>
        <p:nvSpPr>
          <p:cNvPr id="20" name="Text 16"/>
          <p:cNvSpPr/>
          <p:nvPr/>
        </p:nvSpPr>
        <p:spPr>
          <a:xfrm>
            <a:off x="7223700" y="5479852"/>
            <a:ext cx="18288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3</a:t>
            </a:r>
            <a:endParaRPr lang="en-US" sz="2624" dirty="0"/>
          </a:p>
        </p:txBody>
      </p:sp>
      <p:sp>
        <p:nvSpPr>
          <p:cNvPr id="21" name="Text 17"/>
          <p:cNvSpPr/>
          <p:nvPr/>
        </p:nvSpPr>
        <p:spPr>
          <a:xfrm>
            <a:off x="8537258" y="5486757"/>
            <a:ext cx="4332923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Зверніть увагу на психологічний стан</a:t>
            </a:r>
            <a:endParaRPr lang="en-US" sz="218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18"/>
          <p:cNvSpPr/>
          <p:nvPr/>
        </p:nvSpPr>
        <p:spPr>
          <a:xfrm>
            <a:off x="8537258" y="6314361"/>
            <a:ext cx="4332923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2200" dirty="0">
                <a:solidFill>
                  <a:srgbClr val="272525"/>
                </a:solidFill>
                <a:ea typeface="Montserrat" pitchFamily="34" charset="-122"/>
                <a:cs typeface="Montserrat" pitchFamily="34" charset="-120"/>
              </a:rPr>
              <a:t>Якщо психологічний стан дитини поганий, зверніться до психолога або психотерапевта.</a:t>
            </a:r>
            <a:endParaRPr lang="en-US" sz="2200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023" y="5228179"/>
            <a:ext cx="5369778" cy="28996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EEFF5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490799" y="804505"/>
            <a:ext cx="9306401" cy="20831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396AF1"/>
                </a:solidFill>
                <a:ea typeface="Barlow" pitchFamily="34" charset="-122"/>
                <a:cs typeface="Barlow" pitchFamily="34" charset="-120"/>
              </a:rPr>
              <a:t>Роль професіоналів у наданні допомоги дітям під час воєнних конфліктів</a:t>
            </a:r>
            <a:endParaRPr lang="en-US" sz="4374" dirty="0"/>
          </a:p>
        </p:txBody>
      </p:sp>
      <p:sp>
        <p:nvSpPr>
          <p:cNvPr id="6" name="Shape 2"/>
          <p:cNvSpPr/>
          <p:nvPr/>
        </p:nvSpPr>
        <p:spPr>
          <a:xfrm>
            <a:off x="4490799" y="3220879"/>
            <a:ext cx="4542115" cy="2346365"/>
          </a:xfrm>
          <a:prstGeom prst="roundRect">
            <a:avLst>
              <a:gd name="adj" fmla="val 5682"/>
            </a:avLst>
          </a:prstGeom>
          <a:solidFill>
            <a:srgbClr val="EEEFF5"/>
          </a:solidFill>
          <a:ln/>
        </p:spPr>
      </p:sp>
      <p:sp>
        <p:nvSpPr>
          <p:cNvPr id="7" name="Text 3"/>
          <p:cNvSpPr/>
          <p:nvPr/>
        </p:nvSpPr>
        <p:spPr>
          <a:xfrm>
            <a:off x="4712970" y="3443049"/>
            <a:ext cx="396240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Психологічні консультанти</a:t>
            </a:r>
            <a:endParaRPr lang="en-US" sz="218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4712970" y="3923467"/>
            <a:ext cx="4097774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200" dirty="0">
                <a:solidFill>
                  <a:srgbClr val="272525"/>
                </a:solidFill>
                <a:ea typeface="Montserrat" pitchFamily="34" charset="-122"/>
                <a:cs typeface="Montserrat" pitchFamily="34" charset="-120"/>
              </a:rPr>
              <a:t>Навчають дітей виявляти та керувати емоціями, працювати з відчуттями та поводитися в стресовій ситуації.</a:t>
            </a:r>
            <a:endParaRPr lang="en-US" sz="2200" dirty="0"/>
          </a:p>
        </p:txBody>
      </p:sp>
      <p:sp>
        <p:nvSpPr>
          <p:cNvPr id="9" name="Shape 5"/>
          <p:cNvSpPr/>
          <p:nvPr/>
        </p:nvSpPr>
        <p:spPr>
          <a:xfrm>
            <a:off x="9255085" y="3220879"/>
            <a:ext cx="4542115" cy="2346365"/>
          </a:xfrm>
          <a:prstGeom prst="roundRect">
            <a:avLst>
              <a:gd name="adj" fmla="val 5682"/>
            </a:avLst>
          </a:prstGeom>
          <a:solidFill>
            <a:srgbClr val="EEEFF5"/>
          </a:solidFill>
          <a:ln/>
        </p:spPr>
      </p:sp>
      <p:sp>
        <p:nvSpPr>
          <p:cNvPr id="10" name="Text 6"/>
          <p:cNvSpPr/>
          <p:nvPr/>
        </p:nvSpPr>
        <p:spPr>
          <a:xfrm>
            <a:off x="9477256" y="3443049"/>
            <a:ext cx="319278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Соціальні працівники</a:t>
            </a:r>
            <a:endParaRPr lang="en-US" sz="218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9477256" y="3923467"/>
            <a:ext cx="4097774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200" dirty="0">
                <a:solidFill>
                  <a:srgbClr val="272525"/>
                </a:solidFill>
                <a:ea typeface="Montserrat" pitchFamily="34" charset="-122"/>
                <a:cs typeface="Arial" panose="020B0604020202020204" pitchFamily="34" charset="0"/>
              </a:rPr>
              <a:t>Забезпечують захист та допомогу дітям з вразливим становищем в умовах конфлікту.</a:t>
            </a:r>
            <a:endParaRPr lang="en-US" sz="2200" dirty="0">
              <a:cs typeface="Arial" panose="020B0604020202020204" pitchFamily="34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4539912" y="6159191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Лікарі</a:t>
            </a:r>
            <a:endParaRPr lang="en-US" sz="218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3808404" y="6751138"/>
            <a:ext cx="5906904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200" dirty="0">
                <a:solidFill>
                  <a:srgbClr val="272525"/>
                </a:solidFill>
                <a:ea typeface="Montserrat" pitchFamily="34" charset="-122"/>
                <a:cs typeface="Montserrat" pitchFamily="34" charset="-120"/>
              </a:rPr>
              <a:t>Обслуговують і лікують дітей, що постраждали в результаті насильства або загрози здоров'ю.</a:t>
            </a:r>
            <a:endParaRPr lang="en-US" sz="22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27" y="1182338"/>
            <a:ext cx="4111693" cy="274112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605" y="5239532"/>
            <a:ext cx="4232497" cy="28230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560</Words>
  <Application>Microsoft Office PowerPoint</Application>
  <PresentationFormat>Custom</PresentationFormat>
  <Paragraphs>70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Barlow</vt:lpstr>
      <vt:lpstr>Calibri</vt:lpstr>
      <vt:lpstr>Montserrat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Windows User</cp:lastModifiedBy>
  <cp:revision>6</cp:revision>
  <dcterms:created xsi:type="dcterms:W3CDTF">2023-12-11T21:43:15Z</dcterms:created>
  <dcterms:modified xsi:type="dcterms:W3CDTF">2023-12-12T17:35:39Z</dcterms:modified>
</cp:coreProperties>
</file>